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ACCF-AF0A-49A7-B026-A55A0EDBACF0}" type="datetimeFigureOut">
              <a:rPr lang="sr-Latn-BA" smtClean="0"/>
              <a:t>15.11.2012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CAB0-56EF-45D1-90B0-A7C29EC9D6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833537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ACCF-AF0A-49A7-B026-A55A0EDBACF0}" type="datetimeFigureOut">
              <a:rPr lang="sr-Latn-BA" smtClean="0"/>
              <a:t>15.11.2012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CAB0-56EF-45D1-90B0-A7C29EC9D6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103585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ACCF-AF0A-49A7-B026-A55A0EDBACF0}" type="datetimeFigureOut">
              <a:rPr lang="sr-Latn-BA" smtClean="0"/>
              <a:t>15.11.2012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CAB0-56EF-45D1-90B0-A7C29EC9D6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51033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0"/>
            <a:ext cx="7772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B6F58-DBAC-4425-A4AA-152C95D1E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1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ACCF-AF0A-49A7-B026-A55A0EDBACF0}" type="datetimeFigureOut">
              <a:rPr lang="sr-Latn-BA" smtClean="0"/>
              <a:t>15.11.2012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CAB0-56EF-45D1-90B0-A7C29EC9D6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80441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ACCF-AF0A-49A7-B026-A55A0EDBACF0}" type="datetimeFigureOut">
              <a:rPr lang="sr-Latn-BA" smtClean="0"/>
              <a:t>15.11.2012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CAB0-56EF-45D1-90B0-A7C29EC9D6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78652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ACCF-AF0A-49A7-B026-A55A0EDBACF0}" type="datetimeFigureOut">
              <a:rPr lang="sr-Latn-BA" smtClean="0"/>
              <a:t>15.11.2012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CAB0-56EF-45D1-90B0-A7C29EC9D6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7868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ACCF-AF0A-49A7-B026-A55A0EDBACF0}" type="datetimeFigureOut">
              <a:rPr lang="sr-Latn-BA" smtClean="0"/>
              <a:t>15.11.2012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CAB0-56EF-45D1-90B0-A7C29EC9D6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2899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ACCF-AF0A-49A7-B026-A55A0EDBACF0}" type="datetimeFigureOut">
              <a:rPr lang="sr-Latn-BA" smtClean="0"/>
              <a:t>15.11.2012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CAB0-56EF-45D1-90B0-A7C29EC9D6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50307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ACCF-AF0A-49A7-B026-A55A0EDBACF0}" type="datetimeFigureOut">
              <a:rPr lang="sr-Latn-BA" smtClean="0"/>
              <a:t>15.11.2012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CAB0-56EF-45D1-90B0-A7C29EC9D6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94214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ACCF-AF0A-49A7-B026-A55A0EDBACF0}" type="datetimeFigureOut">
              <a:rPr lang="sr-Latn-BA" smtClean="0"/>
              <a:t>15.11.2012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CAB0-56EF-45D1-90B0-A7C29EC9D6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814776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9ACCF-AF0A-49A7-B026-A55A0EDBACF0}" type="datetimeFigureOut">
              <a:rPr lang="sr-Latn-BA" smtClean="0"/>
              <a:t>15.11.2012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CAB0-56EF-45D1-90B0-A7C29EC9D6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7514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9ACCF-AF0A-49A7-B026-A55A0EDBACF0}" type="datetimeFigureOut">
              <a:rPr lang="sr-Latn-BA" smtClean="0"/>
              <a:t>15.11.2012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6CAB0-56EF-45D1-90B0-A7C29EC9D6D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5619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755650" y="1773238"/>
            <a:ext cx="7489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3600" u="none"/>
              <a:t>COMPARISON OF ADJECTIVES</a:t>
            </a:r>
            <a:endParaRPr lang="sr-Latn-CS" sz="3600" u="none"/>
          </a:p>
        </p:txBody>
      </p:sp>
    </p:spTree>
    <p:extLst>
      <p:ext uri="{BB962C8B-B14F-4D97-AF65-F5344CB8AC3E}">
        <p14:creationId xmlns:p14="http://schemas.microsoft.com/office/powerpoint/2010/main" val="369605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9" name="Rectangle 5"/>
          <p:cNvSpPr>
            <a:spLocks noChangeArrowheads="1"/>
          </p:cNvSpPr>
          <p:nvPr/>
        </p:nvSpPr>
        <p:spPr bwMode="auto">
          <a:xfrm>
            <a:off x="755650" y="1412875"/>
            <a:ext cx="5495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u="none"/>
              <a:t>*</a:t>
            </a:r>
            <a:r>
              <a:rPr lang="bs-Latn-BA" u="none"/>
              <a:t> </a:t>
            </a:r>
            <a:r>
              <a:rPr lang="bs-Latn-BA" b="0" u="none"/>
              <a:t>Comparison between two persons, items, etc:</a:t>
            </a:r>
          </a:p>
          <a:p>
            <a:r>
              <a:rPr lang="bs-Latn-BA" b="0" u="none"/>
              <a:t>	</a:t>
            </a:r>
            <a:r>
              <a:rPr lang="bs-Latn-BA" b="0" i="1" u="none">
                <a:solidFill>
                  <a:srgbClr val="000099"/>
                </a:solidFill>
              </a:rPr>
              <a:t>He is </a:t>
            </a:r>
            <a:r>
              <a:rPr lang="bs-Latn-BA" i="1" u="none">
                <a:solidFill>
                  <a:srgbClr val="000099"/>
                </a:solidFill>
              </a:rPr>
              <a:t>the</a:t>
            </a:r>
            <a:r>
              <a:rPr lang="bs-Latn-BA" b="0" i="1" u="none">
                <a:solidFill>
                  <a:srgbClr val="000099"/>
                </a:solidFill>
              </a:rPr>
              <a:t> </a:t>
            </a:r>
            <a:r>
              <a:rPr lang="bs-Latn-BA" i="1" u="none">
                <a:solidFill>
                  <a:srgbClr val="000099"/>
                </a:solidFill>
              </a:rPr>
              <a:t>young</a:t>
            </a:r>
            <a:r>
              <a:rPr lang="bs-Latn-BA" i="1" u="none">
                <a:solidFill>
                  <a:srgbClr val="FF0000"/>
                </a:solidFill>
              </a:rPr>
              <a:t>er</a:t>
            </a:r>
            <a:r>
              <a:rPr lang="bs-Latn-BA" b="0" i="1" u="none">
                <a:solidFill>
                  <a:srgbClr val="000099"/>
                </a:solidFill>
              </a:rPr>
              <a:t> (of the two brothers)</a:t>
            </a:r>
          </a:p>
        </p:txBody>
      </p:sp>
      <p:sp>
        <p:nvSpPr>
          <p:cNvPr id="246791" name="Rectangle 7"/>
          <p:cNvSpPr>
            <a:spLocks noChangeArrowheads="1"/>
          </p:cNvSpPr>
          <p:nvPr/>
        </p:nvSpPr>
        <p:spPr bwMode="auto">
          <a:xfrm>
            <a:off x="755650" y="3644900"/>
            <a:ext cx="555625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0" u="none"/>
              <a:t>*</a:t>
            </a:r>
            <a:r>
              <a:rPr lang="bs-Latn-BA" b="0" u="none"/>
              <a:t> Doubly marked forms</a:t>
            </a:r>
          </a:p>
          <a:p>
            <a:r>
              <a:rPr lang="bs-Latn-BA" b="0" u="none"/>
              <a:t>	</a:t>
            </a:r>
            <a:r>
              <a:rPr lang="bs-Latn-BA" b="0" i="1" u="none">
                <a:solidFill>
                  <a:srgbClr val="000099"/>
                </a:solidFill>
              </a:rPr>
              <a:t>He is </a:t>
            </a:r>
            <a:r>
              <a:rPr lang="bs-Latn-BA" i="1" u="none">
                <a:solidFill>
                  <a:srgbClr val="000099"/>
                </a:solidFill>
              </a:rPr>
              <a:t>the </a:t>
            </a:r>
            <a:r>
              <a:rPr lang="bs-Latn-BA" i="1" u="none">
                <a:solidFill>
                  <a:srgbClr val="FF0000"/>
                </a:solidFill>
              </a:rPr>
              <a:t>bestest</a:t>
            </a:r>
            <a:r>
              <a:rPr lang="bs-Latn-BA" i="1" u="none">
                <a:solidFill>
                  <a:srgbClr val="000099"/>
                </a:solidFill>
              </a:rPr>
              <a:t> friend</a:t>
            </a:r>
            <a:r>
              <a:rPr lang="bs-Latn-BA" b="0" i="1" u="none">
                <a:solidFill>
                  <a:srgbClr val="000099"/>
                </a:solidFill>
              </a:rPr>
              <a:t> i have ever had.</a:t>
            </a:r>
          </a:p>
          <a:p>
            <a:r>
              <a:rPr lang="bs-Latn-BA" b="0" i="1" u="none">
                <a:solidFill>
                  <a:srgbClr val="000099"/>
                </a:solidFill>
              </a:rPr>
              <a:t>	This way, it's </a:t>
            </a:r>
            <a:r>
              <a:rPr lang="bs-Latn-BA" i="1" u="none">
                <a:solidFill>
                  <a:srgbClr val="FF0000"/>
                </a:solidFill>
              </a:rPr>
              <a:t>more</a:t>
            </a:r>
            <a:r>
              <a:rPr lang="bs-Latn-BA" i="1" u="none">
                <a:solidFill>
                  <a:srgbClr val="000099"/>
                </a:solidFill>
              </a:rPr>
              <a:t> easi</a:t>
            </a:r>
            <a:r>
              <a:rPr lang="bs-Latn-BA" i="1" u="none">
                <a:solidFill>
                  <a:srgbClr val="FF0000"/>
                </a:solidFill>
              </a:rPr>
              <a:t>er</a:t>
            </a:r>
            <a:r>
              <a:rPr lang="bs-Latn-BA" i="1" u="none">
                <a:solidFill>
                  <a:srgbClr val="000099"/>
                </a:solidFill>
              </a:rPr>
              <a:t> </a:t>
            </a:r>
            <a:r>
              <a:rPr lang="bs-Latn-BA" b="0" i="1" u="none">
                <a:solidFill>
                  <a:srgbClr val="000099"/>
                </a:solidFill>
              </a:rPr>
              <a:t>to see.</a:t>
            </a:r>
          </a:p>
        </p:txBody>
      </p:sp>
      <p:sp>
        <p:nvSpPr>
          <p:cNvPr id="246793" name="Rectangle 9"/>
          <p:cNvSpPr>
            <a:spLocks noChangeArrowheads="1"/>
          </p:cNvSpPr>
          <p:nvPr/>
        </p:nvSpPr>
        <p:spPr bwMode="auto">
          <a:xfrm>
            <a:off x="755650" y="2349500"/>
            <a:ext cx="838835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0" u="none"/>
              <a:t>*</a:t>
            </a:r>
            <a:r>
              <a:rPr lang="bs-Latn-BA" u="none"/>
              <a:t> the + comparative.... the + comparative</a:t>
            </a:r>
            <a:r>
              <a:rPr lang="bs-Latn-BA" b="0" u="none"/>
              <a:t> (double the + comparative)</a:t>
            </a:r>
          </a:p>
          <a:p>
            <a:pPr lvl="2"/>
            <a:r>
              <a:rPr lang="bs-Latn-BA" i="1" u="none">
                <a:solidFill>
                  <a:srgbClr val="FF0000"/>
                </a:solidFill>
              </a:rPr>
              <a:t>the</a:t>
            </a:r>
            <a:r>
              <a:rPr lang="bs-Latn-BA" b="0" i="1" u="none">
                <a:solidFill>
                  <a:srgbClr val="000099"/>
                </a:solidFill>
              </a:rPr>
              <a:t> bigg</a:t>
            </a:r>
            <a:r>
              <a:rPr lang="bs-Latn-BA" i="1" u="none">
                <a:solidFill>
                  <a:srgbClr val="FF0000"/>
                </a:solidFill>
              </a:rPr>
              <a:t>er</a:t>
            </a:r>
            <a:r>
              <a:rPr lang="bs-Latn-BA" b="0" i="1" u="none">
                <a:solidFill>
                  <a:srgbClr val="000099"/>
                </a:solidFill>
              </a:rPr>
              <a:t> </a:t>
            </a:r>
            <a:r>
              <a:rPr lang="bs-Latn-BA" i="1" u="none">
                <a:solidFill>
                  <a:srgbClr val="FF0000"/>
                </a:solidFill>
              </a:rPr>
              <a:t>the</a:t>
            </a:r>
            <a:r>
              <a:rPr lang="bs-Latn-BA" b="0" i="1" u="none">
                <a:solidFill>
                  <a:srgbClr val="000099"/>
                </a:solidFill>
              </a:rPr>
              <a:t> bett</a:t>
            </a:r>
            <a:r>
              <a:rPr lang="bs-Latn-BA" i="1" u="none">
                <a:solidFill>
                  <a:srgbClr val="FF0000"/>
                </a:solidFill>
              </a:rPr>
              <a:t>er</a:t>
            </a:r>
            <a:r>
              <a:rPr lang="bs-Latn-BA" b="0" i="1" u="none">
                <a:solidFill>
                  <a:srgbClr val="000099"/>
                </a:solidFill>
              </a:rPr>
              <a:t>		</a:t>
            </a:r>
          </a:p>
          <a:p>
            <a:pPr lvl="2"/>
            <a:r>
              <a:rPr lang="bs-Latn-BA" i="1" u="none">
                <a:solidFill>
                  <a:srgbClr val="FF0000"/>
                </a:solidFill>
              </a:rPr>
              <a:t>The</a:t>
            </a:r>
            <a:r>
              <a:rPr lang="bs-Latn-BA" b="0" i="1" u="none">
                <a:solidFill>
                  <a:srgbClr val="FF0000"/>
                </a:solidFill>
              </a:rPr>
              <a:t> more</a:t>
            </a:r>
            <a:r>
              <a:rPr lang="bs-Latn-BA" b="0" i="1" u="none">
                <a:solidFill>
                  <a:srgbClr val="000099"/>
                </a:solidFill>
              </a:rPr>
              <a:t> I swimm, </a:t>
            </a:r>
            <a:r>
              <a:rPr lang="bs-Latn-BA" i="1" u="none">
                <a:solidFill>
                  <a:srgbClr val="FF0000"/>
                </a:solidFill>
              </a:rPr>
              <a:t>the more</a:t>
            </a:r>
            <a:r>
              <a:rPr lang="bs-Latn-BA" b="0" i="1" u="none">
                <a:solidFill>
                  <a:srgbClr val="000099"/>
                </a:solidFill>
              </a:rPr>
              <a:t> energetic I feel.		</a:t>
            </a:r>
          </a:p>
        </p:txBody>
      </p:sp>
      <p:sp>
        <p:nvSpPr>
          <p:cNvPr id="246788" name="Rectangle 4"/>
          <p:cNvSpPr>
            <a:spLocks noChangeArrowheads="1"/>
          </p:cNvSpPr>
          <p:nvPr/>
        </p:nvSpPr>
        <p:spPr bwMode="auto">
          <a:xfrm>
            <a:off x="827088" y="765175"/>
            <a:ext cx="19986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s-Latn-BA" u="none"/>
              <a:t>EXCEPTIONS</a:t>
            </a:r>
            <a:endParaRPr lang="en-US" u="none"/>
          </a:p>
        </p:txBody>
      </p:sp>
    </p:spTree>
    <p:extLst>
      <p:ext uri="{BB962C8B-B14F-4D97-AF65-F5344CB8AC3E}">
        <p14:creationId xmlns:p14="http://schemas.microsoft.com/office/powerpoint/2010/main" val="130693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4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715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6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46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9" grpId="0"/>
      <p:bldP spid="246791" grpId="0"/>
      <p:bldP spid="246793" grpId="0"/>
      <p:bldP spid="2467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755650" y="1268413"/>
            <a:ext cx="8388350" cy="307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r-Latn-CS"/>
              <a:t>as... as</a:t>
            </a:r>
          </a:p>
          <a:p>
            <a:endParaRPr lang="sr-Latn-CS" sz="1000"/>
          </a:p>
          <a:p>
            <a:r>
              <a:rPr lang="sr-Latn-CS" b="0" u="none"/>
              <a:t>We use </a:t>
            </a:r>
            <a:r>
              <a:rPr lang="sr-Latn-CS" i="1" u="none"/>
              <a:t>as ... as</a:t>
            </a:r>
            <a:r>
              <a:rPr lang="sr-Latn-CS" b="0" u="none"/>
              <a:t> to say that things are equal or unequal.</a:t>
            </a:r>
          </a:p>
          <a:p>
            <a:r>
              <a:rPr lang="sr-Latn-CS" b="0" u="none"/>
              <a:t> 	</a:t>
            </a:r>
            <a:r>
              <a:rPr lang="sr-Latn-CS" b="0" i="1" u="none">
                <a:solidFill>
                  <a:srgbClr val="000099"/>
                </a:solidFill>
              </a:rPr>
              <a:t>Our house is </a:t>
            </a:r>
            <a:r>
              <a:rPr lang="sr-Latn-CS" i="1" u="none">
                <a:solidFill>
                  <a:srgbClr val="000099"/>
                </a:solidFill>
              </a:rPr>
              <a:t>as big as </a:t>
            </a:r>
            <a:r>
              <a:rPr lang="sr-Latn-CS" b="0" i="1" u="none">
                <a:solidFill>
                  <a:srgbClr val="000099"/>
                </a:solidFill>
              </a:rPr>
              <a:t>yours.           </a:t>
            </a:r>
            <a:r>
              <a:rPr lang="sr-Latn-CS" sz="2000" b="0" u="none">
                <a:solidFill>
                  <a:srgbClr val="CC0000"/>
                </a:solidFill>
              </a:rPr>
              <a:t>NOT</a:t>
            </a:r>
            <a:r>
              <a:rPr lang="sr-Latn-CS" sz="2000" b="0" u="none">
                <a:solidFill>
                  <a:srgbClr val="000099"/>
                </a:solidFill>
              </a:rPr>
              <a:t> </a:t>
            </a:r>
            <a:r>
              <a:rPr lang="sr-Latn-CS" b="0" u="none">
                <a:solidFill>
                  <a:srgbClr val="000099"/>
                </a:solidFill>
              </a:rPr>
              <a:t>  </a:t>
            </a:r>
            <a:r>
              <a:rPr lang="sr-Latn-CS" b="0" i="1" u="none">
                <a:solidFill>
                  <a:srgbClr val="000099"/>
                </a:solidFill>
              </a:rPr>
              <a:t>It is </a:t>
            </a:r>
            <a:r>
              <a:rPr lang="sr-Latn-CS" i="1" u="none">
                <a:solidFill>
                  <a:srgbClr val="000099"/>
                </a:solidFill>
              </a:rPr>
              <a:t>so big as</a:t>
            </a:r>
            <a:r>
              <a:rPr lang="sr-Latn-CS" b="0" i="1" u="none">
                <a:solidFill>
                  <a:srgbClr val="000099"/>
                </a:solidFill>
              </a:rPr>
              <a:t> yours.</a:t>
            </a:r>
            <a:r>
              <a:rPr lang="sr-Latn-CS" b="0" i="1" u="none"/>
              <a:t> </a:t>
            </a:r>
          </a:p>
          <a:p>
            <a:endParaRPr lang="bs-Latn-BA" sz="1500" b="0" u="none"/>
          </a:p>
          <a:p>
            <a:endParaRPr lang="en-US" sz="1500" b="0" u="none"/>
          </a:p>
          <a:p>
            <a:r>
              <a:rPr lang="sr-Latn-CS" b="0" u="none"/>
              <a:t>In a negative sentence we can also use </a:t>
            </a:r>
            <a:r>
              <a:rPr lang="sr-Latn-CS" i="1" u="none"/>
              <a:t>so ...</a:t>
            </a:r>
            <a:r>
              <a:rPr lang="sr-Latn-CS" b="0" u="none"/>
              <a:t> </a:t>
            </a:r>
            <a:r>
              <a:rPr lang="sr-Latn-CS" i="1" u="none"/>
              <a:t>as</a:t>
            </a:r>
            <a:r>
              <a:rPr lang="sr-Latn-CS" b="0" u="none"/>
              <a:t>, but this is less common than </a:t>
            </a:r>
            <a:r>
              <a:rPr lang="sr-Latn-CS" i="1" u="none"/>
              <a:t>as ... as</a:t>
            </a:r>
            <a:r>
              <a:rPr lang="sr-Latn-CS" b="0" u="none"/>
              <a:t>.</a:t>
            </a:r>
          </a:p>
          <a:p>
            <a:r>
              <a:rPr lang="sr-Latn-CS" b="0" i="1" u="none">
                <a:solidFill>
                  <a:schemeClr val="accent2"/>
                </a:solidFill>
              </a:rPr>
              <a:t>	</a:t>
            </a:r>
            <a:r>
              <a:rPr lang="sr-Latn-CS" b="0" i="1" u="none">
                <a:solidFill>
                  <a:srgbClr val="000099"/>
                </a:solidFill>
              </a:rPr>
              <a:t>This flat isn't </a:t>
            </a:r>
            <a:r>
              <a:rPr lang="sr-Latn-CS" i="1" u="none">
                <a:solidFill>
                  <a:srgbClr val="000099"/>
                </a:solidFill>
              </a:rPr>
              <a:t>as big as/so big as </a:t>
            </a:r>
            <a:r>
              <a:rPr lang="sr-Latn-CS" b="0" i="1" u="none">
                <a:solidFill>
                  <a:srgbClr val="000099"/>
                </a:solidFill>
              </a:rPr>
              <a:t>our old one.</a:t>
            </a:r>
          </a:p>
          <a:p>
            <a:endParaRPr lang="sr-Latn-CS" b="0" i="1" u="none">
              <a:solidFill>
                <a:srgbClr val="000099"/>
              </a:solidFill>
            </a:endParaRP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900113" y="620713"/>
            <a:ext cx="29956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s-Latn-BA"/>
              <a:t>Comparison of equality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217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45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16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build="allAtOnce"/>
      <p:bldP spid="686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755650" y="2420938"/>
            <a:ext cx="838835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r-Latn-CS" sz="2000" b="0" u="none"/>
          </a:p>
          <a:p>
            <a:r>
              <a:rPr lang="sr-Latn-CS" sz="1800" b="0" u="none"/>
              <a:t>		                 </a:t>
            </a:r>
            <a:r>
              <a:rPr lang="sr-Latn-CS" sz="2000">
                <a:solidFill>
                  <a:srgbClr val="000099"/>
                </a:solidFill>
              </a:rPr>
              <a:t>COMPARATIVE</a:t>
            </a:r>
            <a:r>
              <a:rPr lang="sr-Latn-CS" sz="2000" b="0" u="none">
                <a:solidFill>
                  <a:srgbClr val="000099"/>
                </a:solidFill>
              </a:rPr>
              <a:t> </a:t>
            </a:r>
            <a:r>
              <a:rPr lang="sr-Latn-CS" sz="2000" b="0" u="none">
                <a:solidFill>
                  <a:schemeClr val="hlink"/>
                </a:solidFill>
              </a:rPr>
              <a:t> </a:t>
            </a:r>
            <a:r>
              <a:rPr lang="sr-Latn-CS" sz="1800" b="0" u="none">
                <a:solidFill>
                  <a:schemeClr val="hlink"/>
                </a:solidFill>
              </a:rPr>
              <a:t>                     </a:t>
            </a:r>
            <a:r>
              <a:rPr lang="sr-Latn-CS" sz="2000">
                <a:solidFill>
                  <a:srgbClr val="CC0000"/>
                </a:solidFill>
              </a:rPr>
              <a:t>SUPERLATIVE</a:t>
            </a:r>
          </a:p>
          <a:p>
            <a:endParaRPr lang="sr-Latn-CS" sz="1400" b="0">
              <a:solidFill>
                <a:srgbClr val="CC0000"/>
              </a:solidFill>
            </a:endParaRPr>
          </a:p>
          <a:p>
            <a:r>
              <a:rPr lang="sr-Latn-CS" sz="2000" u="none"/>
              <a:t>Short word:</a:t>
            </a:r>
            <a:r>
              <a:rPr lang="sr-Latn-CS" sz="2000" b="0" u="none"/>
              <a:t>    </a:t>
            </a:r>
            <a:r>
              <a:rPr lang="sr-Latn-CS" sz="2000" b="0" i="1" u="none"/>
              <a:t>low:	            </a:t>
            </a:r>
            <a:r>
              <a:rPr lang="sr-Latn-CS" sz="2000" b="0" i="1" u="none">
                <a:solidFill>
                  <a:srgbClr val="000099"/>
                </a:solidFill>
              </a:rPr>
              <a:t>lower</a:t>
            </a:r>
            <a:r>
              <a:rPr lang="sr-Latn-CS" sz="2000" b="0" i="1" u="none">
                <a:solidFill>
                  <a:schemeClr val="accent2"/>
                </a:solidFill>
              </a:rPr>
              <a:t> </a:t>
            </a:r>
            <a:r>
              <a:rPr lang="sr-Latn-CS" sz="2000" b="0" i="1" u="none"/>
              <a:t>      		          </a:t>
            </a:r>
            <a:r>
              <a:rPr lang="sr-Latn-CS" sz="2000" b="0" i="1" u="none">
                <a:solidFill>
                  <a:srgbClr val="CC0000"/>
                </a:solidFill>
              </a:rPr>
              <a:t>(the) lowest</a:t>
            </a:r>
          </a:p>
          <a:p>
            <a:endParaRPr lang="sr-Latn-CS" sz="500" b="0" i="1" u="none">
              <a:solidFill>
                <a:srgbClr val="CC0000"/>
              </a:solidFill>
            </a:endParaRPr>
          </a:p>
          <a:p>
            <a:r>
              <a:rPr lang="sr-Latn-CS" sz="2000" u="none"/>
              <a:t>Long word:</a:t>
            </a:r>
            <a:r>
              <a:rPr lang="sr-Latn-CS" sz="2000" b="0" u="none"/>
              <a:t>     </a:t>
            </a:r>
            <a:r>
              <a:rPr lang="sr-Latn-CS" sz="2000" b="0" i="1" u="none"/>
              <a:t>expensive:             </a:t>
            </a:r>
            <a:r>
              <a:rPr lang="sr-Latn-CS" sz="2000" b="0" i="1" u="none">
                <a:solidFill>
                  <a:srgbClr val="000099"/>
                </a:solidFill>
              </a:rPr>
              <a:t>more expensive</a:t>
            </a:r>
            <a:r>
              <a:rPr lang="sr-Latn-CS" sz="2000" b="0" i="1" u="none"/>
              <a:t> 	          </a:t>
            </a:r>
            <a:r>
              <a:rPr lang="sr-Latn-CS" sz="2000" b="0" i="1" u="none">
                <a:solidFill>
                  <a:srgbClr val="CC0000"/>
                </a:solidFill>
              </a:rPr>
              <a:t>(the) most expensive</a:t>
            </a:r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2124075" y="765175"/>
            <a:ext cx="496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400"/>
              <a:t>COMPARISON OF ADJECTIVES</a:t>
            </a:r>
            <a:endParaRPr lang="sr-Latn-CS" sz="2400"/>
          </a:p>
        </p:txBody>
      </p:sp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755650" y="1628775"/>
            <a:ext cx="8154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r-Latn-CS" b="0" u="none"/>
              <a:t>We form the comparative and superlative of short adjectives (e.g. </a:t>
            </a:r>
            <a:r>
              <a:rPr lang="sr-Latn-CS" u="none"/>
              <a:t>low)</a:t>
            </a:r>
          </a:p>
          <a:p>
            <a:r>
              <a:rPr lang="sr-Latn-CS" b="0" u="none"/>
              <a:t>and long adjectives (e.g. </a:t>
            </a:r>
            <a:r>
              <a:rPr lang="sr-Latn-CS" u="none"/>
              <a:t>expensive) </a:t>
            </a:r>
            <a:r>
              <a:rPr lang="sr-Latn-CS" b="0" u="none"/>
              <a:t>in different ways.</a:t>
            </a:r>
          </a:p>
        </p:txBody>
      </p:sp>
    </p:spTree>
    <p:extLst>
      <p:ext uri="{BB962C8B-B14F-4D97-AF65-F5344CB8AC3E}">
        <p14:creationId xmlns:p14="http://schemas.microsoft.com/office/powerpoint/2010/main" val="7530668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245"/>
                            </p:stCondLst>
                            <p:childTnLst>
                              <p:par>
                                <p:cTn id="1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4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4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4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4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45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4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4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4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5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5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5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6" grpId="0"/>
      <p:bldP spid="645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935038" y="1484313"/>
            <a:ext cx="8208962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r-Latn-CS" sz="2000"/>
              <a:t>Short adjectives</a:t>
            </a:r>
          </a:p>
          <a:p>
            <a:endParaRPr lang="sr-Latn-CS" sz="900"/>
          </a:p>
          <a:p>
            <a:r>
              <a:rPr lang="sr-Latn-CS" sz="2000" u="none"/>
              <a:t>One-syllable adjectives</a:t>
            </a:r>
            <a:r>
              <a:rPr lang="sr-Latn-CS" sz="2000" b="0" u="none"/>
              <a:t> (e.g. small, nice</a:t>
            </a:r>
            <a:r>
              <a:rPr lang="sr-Latn-CS" sz="2000" u="none"/>
              <a:t>) </a:t>
            </a:r>
            <a:r>
              <a:rPr lang="sr-Latn-CS" sz="2000" b="0" u="none"/>
              <a:t>usually have the </a:t>
            </a:r>
            <a:r>
              <a:rPr lang="en-US" sz="2000" b="0" u="none">
                <a:solidFill>
                  <a:srgbClr val="FF0000"/>
                </a:solidFill>
              </a:rPr>
              <a:t>(</a:t>
            </a:r>
            <a:r>
              <a:rPr lang="sr-Latn-CS" sz="2000" u="none">
                <a:solidFill>
                  <a:srgbClr val="FF0000"/>
                </a:solidFill>
              </a:rPr>
              <a:t>e</a:t>
            </a:r>
            <a:r>
              <a:rPr lang="en-US" sz="2000" u="none">
                <a:solidFill>
                  <a:srgbClr val="FF0000"/>
                </a:solidFill>
              </a:rPr>
              <a:t>)</a:t>
            </a:r>
            <a:r>
              <a:rPr lang="sr-Latn-CS" sz="2000" u="none">
                <a:solidFill>
                  <a:srgbClr val="FF0000"/>
                </a:solidFill>
              </a:rPr>
              <a:t>r</a:t>
            </a:r>
            <a:r>
              <a:rPr lang="sr-Latn-CS" sz="2000" u="none"/>
              <a:t>, </a:t>
            </a:r>
            <a:r>
              <a:rPr lang="en-US" sz="2000" u="none">
                <a:solidFill>
                  <a:srgbClr val="FF0000"/>
                </a:solidFill>
              </a:rPr>
              <a:t>(</a:t>
            </a:r>
            <a:r>
              <a:rPr lang="sr-Latn-CS" sz="2000" u="none">
                <a:solidFill>
                  <a:srgbClr val="FF0000"/>
                </a:solidFill>
              </a:rPr>
              <a:t>e</a:t>
            </a:r>
            <a:r>
              <a:rPr lang="en-US" sz="2000" u="none">
                <a:solidFill>
                  <a:srgbClr val="FF0000"/>
                </a:solidFill>
              </a:rPr>
              <a:t>)</a:t>
            </a:r>
            <a:r>
              <a:rPr lang="sr-Latn-CS" sz="2000" u="none">
                <a:solidFill>
                  <a:srgbClr val="FF0000"/>
                </a:solidFill>
              </a:rPr>
              <a:t>st</a:t>
            </a:r>
            <a:r>
              <a:rPr lang="sr-Latn-CS" sz="2000" u="none"/>
              <a:t> </a:t>
            </a:r>
            <a:r>
              <a:rPr lang="sr-Latn-CS" sz="2000" b="0" u="none"/>
              <a:t>ending.</a:t>
            </a:r>
          </a:p>
          <a:p>
            <a:r>
              <a:rPr lang="sr-Latn-CS" sz="2000" b="0" i="1" u="none">
                <a:solidFill>
                  <a:srgbClr val="000099"/>
                </a:solidFill>
              </a:rPr>
              <a:t>Your hi-fi is </a:t>
            </a:r>
            <a:r>
              <a:rPr lang="sr-Latn-CS" sz="2000" i="1" u="none">
                <a:solidFill>
                  <a:srgbClr val="000099"/>
                </a:solidFill>
              </a:rPr>
              <a:t>small</a:t>
            </a:r>
            <a:r>
              <a:rPr lang="sr-Latn-CS" sz="2000" i="1" u="none">
                <a:solidFill>
                  <a:srgbClr val="FF0000"/>
                </a:solidFill>
              </a:rPr>
              <a:t>er</a:t>
            </a:r>
            <a:r>
              <a:rPr lang="sr-Latn-CS" sz="2000" i="1" u="none">
                <a:solidFill>
                  <a:srgbClr val="000099"/>
                </a:solidFill>
              </a:rPr>
              <a:t>. </a:t>
            </a:r>
          </a:p>
          <a:p>
            <a:r>
              <a:rPr lang="sr-Latn-CS" sz="2000" b="0" i="1" u="none">
                <a:solidFill>
                  <a:srgbClr val="000099"/>
                </a:solidFill>
              </a:rPr>
              <a:t>Emma needs a </a:t>
            </a:r>
            <a:r>
              <a:rPr lang="sr-Latn-CS" sz="2000" i="1" u="none">
                <a:solidFill>
                  <a:srgbClr val="000099"/>
                </a:solidFill>
              </a:rPr>
              <a:t>bigg</a:t>
            </a:r>
            <a:r>
              <a:rPr lang="sr-Latn-CS" sz="2000" i="1" u="none">
                <a:solidFill>
                  <a:srgbClr val="FF0000"/>
                </a:solidFill>
              </a:rPr>
              <a:t>er</a:t>
            </a:r>
            <a:r>
              <a:rPr lang="sr-Latn-CS" sz="2000" i="1" u="none">
                <a:solidFill>
                  <a:srgbClr val="000099"/>
                </a:solidFill>
              </a:rPr>
              <a:t> </a:t>
            </a:r>
            <a:r>
              <a:rPr lang="sr-Latn-CS" sz="2000" b="0" i="1" u="none">
                <a:solidFill>
                  <a:srgbClr val="000099"/>
                </a:solidFill>
              </a:rPr>
              <a:t>computer.</a:t>
            </a:r>
          </a:p>
          <a:p>
            <a:r>
              <a:rPr lang="sr-Latn-CS" sz="2000" b="0" i="1" u="none">
                <a:solidFill>
                  <a:srgbClr val="000099"/>
                </a:solidFill>
              </a:rPr>
              <a:t>This is the </a:t>
            </a:r>
            <a:r>
              <a:rPr lang="sr-Latn-CS" sz="2000" i="1" u="none">
                <a:solidFill>
                  <a:srgbClr val="000099"/>
                </a:solidFill>
              </a:rPr>
              <a:t>nice</a:t>
            </a:r>
            <a:r>
              <a:rPr lang="sr-Latn-CS" sz="2000" i="1" u="none">
                <a:solidFill>
                  <a:srgbClr val="FF0000"/>
                </a:solidFill>
              </a:rPr>
              <a:t>st</a:t>
            </a:r>
            <a:r>
              <a:rPr lang="sr-Latn-CS" sz="2000" i="1" u="none">
                <a:solidFill>
                  <a:srgbClr val="000099"/>
                </a:solidFill>
              </a:rPr>
              <a:t> </a:t>
            </a:r>
            <a:r>
              <a:rPr lang="sr-Latn-CS" sz="2000" b="0" i="1" u="none">
                <a:solidFill>
                  <a:srgbClr val="000099"/>
                </a:solidFill>
              </a:rPr>
              <a:t>colour. 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935038" y="3500438"/>
            <a:ext cx="8208962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r-Latn-CS" sz="2000"/>
              <a:t>Long adjectives</a:t>
            </a:r>
          </a:p>
          <a:p>
            <a:endParaRPr lang="sr-Latn-CS" sz="900"/>
          </a:p>
          <a:p>
            <a:r>
              <a:rPr lang="sr-Latn-CS" sz="2000" b="0" u="none"/>
              <a:t>We also use </a:t>
            </a:r>
            <a:r>
              <a:rPr lang="sr-Latn-CS" sz="2000" u="none">
                <a:solidFill>
                  <a:srgbClr val="FF0000"/>
                </a:solidFill>
              </a:rPr>
              <a:t>more</a:t>
            </a:r>
            <a:r>
              <a:rPr lang="sr-Latn-CS" sz="2000" u="none"/>
              <a:t>, </a:t>
            </a:r>
            <a:r>
              <a:rPr lang="sr-Latn-CS" sz="2000" u="none">
                <a:solidFill>
                  <a:srgbClr val="FF0000"/>
                </a:solidFill>
              </a:rPr>
              <a:t>most</a:t>
            </a:r>
            <a:r>
              <a:rPr lang="sr-Latn-CS" sz="2000" u="none"/>
              <a:t> </a:t>
            </a:r>
            <a:r>
              <a:rPr lang="sr-Latn-CS" sz="2000" b="0" u="none"/>
              <a:t>with </a:t>
            </a:r>
            <a:r>
              <a:rPr lang="sr-Latn-CS" sz="2000" u="none"/>
              <a:t>three-syllable adjectives</a:t>
            </a:r>
            <a:r>
              <a:rPr lang="sr-Latn-CS" sz="2000" b="0" u="none"/>
              <a:t> (e.g. ex-cit-ing</a:t>
            </a:r>
            <a:r>
              <a:rPr lang="sr-Latn-CS" sz="2000" u="none"/>
              <a:t>) </a:t>
            </a:r>
            <a:r>
              <a:rPr lang="sr-Latn-CS" sz="2000" b="0" u="none"/>
              <a:t>and with longer ones.</a:t>
            </a:r>
          </a:p>
          <a:p>
            <a:r>
              <a:rPr lang="sr-Latn-CS" sz="2000" b="0" i="1" u="none">
                <a:solidFill>
                  <a:srgbClr val="000099"/>
                </a:solidFill>
              </a:rPr>
              <a:t>The film was </a:t>
            </a:r>
            <a:r>
              <a:rPr lang="sr-Latn-CS" sz="2000" i="1" u="none">
                <a:solidFill>
                  <a:srgbClr val="FF0000"/>
                </a:solidFill>
              </a:rPr>
              <a:t>more</a:t>
            </a:r>
            <a:r>
              <a:rPr lang="sr-Latn-CS" sz="2000" i="1" u="none">
                <a:solidFill>
                  <a:srgbClr val="000099"/>
                </a:solidFill>
              </a:rPr>
              <a:t> exciting </a:t>
            </a:r>
            <a:r>
              <a:rPr lang="sr-Latn-CS" sz="2000" b="0" i="1" u="none">
                <a:solidFill>
                  <a:srgbClr val="000099"/>
                </a:solidFill>
              </a:rPr>
              <a:t>than the book. </a:t>
            </a:r>
          </a:p>
          <a:p>
            <a:r>
              <a:rPr lang="sr-Latn-CS" sz="2000" b="0" i="1" u="none">
                <a:solidFill>
                  <a:srgbClr val="000099"/>
                </a:solidFill>
              </a:rPr>
              <a:t>We did the</a:t>
            </a:r>
            <a:r>
              <a:rPr lang="sr-Latn-CS" sz="2000" b="0" i="1" u="none">
                <a:solidFill>
                  <a:srgbClr val="FF0000"/>
                </a:solidFill>
              </a:rPr>
              <a:t> </a:t>
            </a:r>
            <a:r>
              <a:rPr lang="sr-Latn-CS" sz="2000" i="1" u="none">
                <a:solidFill>
                  <a:srgbClr val="FF0000"/>
                </a:solidFill>
              </a:rPr>
              <a:t>most</a:t>
            </a:r>
            <a:r>
              <a:rPr lang="sr-Latn-CS" sz="2000" i="1" u="none">
                <a:solidFill>
                  <a:srgbClr val="000099"/>
                </a:solidFill>
              </a:rPr>
              <a:t> interesting </a:t>
            </a:r>
            <a:r>
              <a:rPr lang="sr-Latn-CS" sz="2000" b="0" i="1" u="none">
                <a:solidFill>
                  <a:srgbClr val="000099"/>
                </a:solidFill>
              </a:rPr>
              <a:t>project. </a:t>
            </a:r>
          </a:p>
          <a:p>
            <a:r>
              <a:rPr lang="sr-Latn-CS" sz="2000" b="0" i="1" u="none">
                <a:solidFill>
                  <a:srgbClr val="000099"/>
                </a:solidFill>
              </a:rPr>
              <a:t>This machine is the</a:t>
            </a:r>
            <a:r>
              <a:rPr lang="sr-Latn-CS" sz="2000" b="0" i="1" u="none">
                <a:solidFill>
                  <a:srgbClr val="FF0000"/>
                </a:solidFill>
              </a:rPr>
              <a:t> </a:t>
            </a:r>
            <a:r>
              <a:rPr lang="sr-Latn-CS" sz="2000" i="1" u="none">
                <a:solidFill>
                  <a:srgbClr val="FF0000"/>
                </a:solidFill>
              </a:rPr>
              <a:t>most</a:t>
            </a:r>
            <a:r>
              <a:rPr lang="sr-Latn-CS" sz="2000" i="1" u="none">
                <a:solidFill>
                  <a:srgbClr val="000099"/>
                </a:solidFill>
              </a:rPr>
              <a:t> reliable.</a:t>
            </a:r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900113" y="938213"/>
            <a:ext cx="4968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2000"/>
              <a:t>COMPARISON OF ADJECTIVES</a:t>
            </a:r>
            <a:endParaRPr lang="sr-Latn-CS" sz="2000"/>
          </a:p>
        </p:txBody>
      </p:sp>
    </p:spTree>
    <p:extLst>
      <p:ext uri="{BB962C8B-B14F-4D97-AF65-F5344CB8AC3E}">
        <p14:creationId xmlns:p14="http://schemas.microsoft.com/office/powerpoint/2010/main" val="327819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4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4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4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4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4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4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4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4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4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64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4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4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4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4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3" grpId="0" build="allAtOnce"/>
      <p:bldP spid="64524" grpId="0" build="allAtOnce"/>
      <p:bldP spid="645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684213" y="333375"/>
            <a:ext cx="3924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CS" sz="2000"/>
              <a:t>TWO-SYLLABLE ADJECTIVES</a:t>
            </a:r>
            <a:endParaRPr lang="en-US" sz="2000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755650" y="908050"/>
            <a:ext cx="81883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CS" b="0" u="none"/>
              <a:t>Some two-syllable adjectives have </a:t>
            </a:r>
            <a:r>
              <a:rPr lang="sr-Latn-CS" u="none"/>
              <a:t>er</a:t>
            </a:r>
            <a:r>
              <a:rPr lang="sr-Latn-CS" b="0" u="none"/>
              <a:t>,</a:t>
            </a:r>
            <a:r>
              <a:rPr lang="sr-Latn-CS" u="none"/>
              <a:t> est</a:t>
            </a:r>
            <a:r>
              <a:rPr lang="sr-Latn-CS" b="0" u="none"/>
              <a:t>,</a:t>
            </a:r>
            <a:r>
              <a:rPr lang="sr-Latn-CS" u="none"/>
              <a:t> </a:t>
            </a:r>
            <a:r>
              <a:rPr lang="sr-Latn-CS" b="0" u="none"/>
              <a:t>and some have </a:t>
            </a:r>
            <a:r>
              <a:rPr lang="sr-Latn-CS" u="none"/>
              <a:t>more, most</a:t>
            </a:r>
            <a:r>
              <a:rPr lang="sr-Latn-CS" b="0" u="none"/>
              <a:t>: </a:t>
            </a: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1150938" y="1412875"/>
            <a:ext cx="7993062" cy="108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19100" indent="-419100">
              <a:buFontTx/>
              <a:buAutoNum type="alphaLcParenR"/>
              <a:defRPr/>
            </a:pPr>
            <a:r>
              <a:rPr lang="sr-Latn-CS" sz="2000" b="0" dirty="0"/>
              <a:t>Words ending in </a:t>
            </a:r>
            <a:r>
              <a:rPr lang="sr-Latn-C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sr-Latn-CS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usually add</a:t>
            </a:r>
            <a:r>
              <a:rPr lang="sr-Latn-CS" sz="2000" b="0" dirty="0"/>
              <a:t> </a:t>
            </a:r>
            <a:r>
              <a:rPr lang="sr-Latn-CS" sz="2000" dirty="0"/>
              <a:t>er</a:t>
            </a:r>
            <a:r>
              <a:rPr lang="sr-Latn-CS" sz="2000" b="0" dirty="0"/>
              <a:t>,</a:t>
            </a:r>
            <a:r>
              <a:rPr lang="sr-Latn-CS" sz="2000" dirty="0"/>
              <a:t> est</a:t>
            </a:r>
            <a:r>
              <a:rPr lang="sr-Latn-CS" sz="2000" b="0" dirty="0"/>
              <a:t>:</a:t>
            </a:r>
          </a:p>
          <a:p>
            <a:pPr marL="419100" indent="-419100">
              <a:defRPr/>
            </a:pPr>
            <a:endParaRPr lang="sr-Latn-CS" sz="500" b="0" dirty="0"/>
          </a:p>
          <a:p>
            <a:pPr marL="419100" indent="-419100">
              <a:defRPr/>
            </a:pPr>
            <a:r>
              <a:rPr lang="sr-Latn-CS" sz="2000" b="0" u="none" dirty="0"/>
              <a:t>     happ</a:t>
            </a:r>
            <a:r>
              <a:rPr lang="sr-Latn-CS" sz="2000" b="0" u="none" dirty="0">
                <a:solidFill>
                  <a:srgbClr val="FF0000"/>
                </a:solidFill>
              </a:rPr>
              <a:t>y</a:t>
            </a:r>
            <a:r>
              <a:rPr lang="sr-Latn-CS" sz="2000" b="0" u="none" dirty="0"/>
              <a:t> – happier – happiest</a:t>
            </a:r>
            <a:r>
              <a:rPr lang="sr-Latn-CS" sz="2000" b="0" i="1" u="none" dirty="0"/>
              <a:t>.</a:t>
            </a:r>
            <a:endParaRPr lang="sr-Latn-CS" sz="2000" b="0" u="none" dirty="0"/>
          </a:p>
          <a:p>
            <a:pPr marL="419100" indent="-419100">
              <a:defRPr/>
            </a:pPr>
            <a:r>
              <a:rPr lang="sr-Latn-CS" sz="2000" b="0" i="1" u="none" dirty="0">
                <a:solidFill>
                  <a:schemeClr val="accent2"/>
                </a:solidFill>
              </a:rPr>
              <a:t>    </a:t>
            </a:r>
            <a:r>
              <a:rPr lang="sr-Latn-CS" sz="2000" b="0" i="1" u="none" dirty="0">
                <a:solidFill>
                  <a:srgbClr val="000099"/>
                </a:solidFill>
              </a:rPr>
              <a:t>(busy, dirty, easy, funny, happy, lovely, lucky, pretty, tidy...)</a:t>
            </a:r>
          </a:p>
        </p:txBody>
      </p:sp>
      <p:sp>
        <p:nvSpPr>
          <p:cNvPr id="66569" name="Rectangle 9"/>
          <p:cNvSpPr>
            <a:spLocks noChangeArrowheads="1"/>
          </p:cNvSpPr>
          <p:nvPr/>
        </p:nvSpPr>
        <p:spPr bwMode="auto">
          <a:xfrm>
            <a:off x="1150938" y="2565400"/>
            <a:ext cx="7993062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sr-Latn-CS" b="0" u="none" dirty="0"/>
              <a:t>b)  </a:t>
            </a:r>
            <a:r>
              <a:rPr lang="sr-Latn-CS" sz="2000" b="0" dirty="0"/>
              <a:t>Words ending in </a:t>
            </a:r>
            <a:r>
              <a:rPr lang="en-US" sz="2000" i="1" dirty="0" err="1"/>
              <a:t>er</a:t>
            </a:r>
            <a:r>
              <a:rPr lang="en-US" sz="2000" dirty="0"/>
              <a:t>, </a:t>
            </a:r>
            <a:r>
              <a:rPr lang="bs-Latn-BA" sz="2000" i="1" dirty="0"/>
              <a:t>le</a:t>
            </a:r>
            <a:r>
              <a:rPr lang="bs-Latn-BA" sz="2000" dirty="0"/>
              <a:t>, </a:t>
            </a:r>
            <a:r>
              <a:rPr lang="bs-Latn-BA" sz="2000" i="1" dirty="0"/>
              <a:t>ly </a:t>
            </a:r>
            <a:r>
              <a:rPr lang="bs-Latn-BA" sz="2000" b="0" dirty="0"/>
              <a:t>add</a:t>
            </a:r>
            <a:r>
              <a:rPr lang="bs-Latn-BA" sz="2000" i="1" dirty="0"/>
              <a:t> er, est</a:t>
            </a:r>
            <a:r>
              <a:rPr lang="sr-Latn-CS" sz="2000" i="1" dirty="0"/>
              <a:t>:</a:t>
            </a:r>
            <a:r>
              <a:rPr lang="sr-Latn-CS" i="1" u="none" dirty="0"/>
              <a:t> </a:t>
            </a:r>
          </a:p>
          <a:p>
            <a:pPr>
              <a:defRPr/>
            </a:pPr>
            <a:endParaRPr lang="sr-Latn-CS" sz="500" i="1" u="none" dirty="0"/>
          </a:p>
          <a:p>
            <a:pPr>
              <a:defRPr/>
            </a:pPr>
            <a:r>
              <a:rPr lang="sr-Latn-CS" sz="2000" i="1" u="none" dirty="0"/>
              <a:t>     </a:t>
            </a:r>
            <a:r>
              <a:rPr lang="sr-Latn-CS" sz="2000" b="0" i="1" u="none" dirty="0">
                <a:solidFill>
                  <a:schemeClr val="accent6"/>
                </a:solidFill>
              </a:rPr>
              <a:t>clev</a:t>
            </a:r>
            <a:r>
              <a:rPr lang="sr-Latn-CS" sz="2000" b="0" i="1" u="none" dirty="0">
                <a:solidFill>
                  <a:srgbClr val="FF3300"/>
                </a:solidFill>
              </a:rPr>
              <a:t>er</a:t>
            </a:r>
            <a:r>
              <a:rPr lang="sr-Latn-CS" sz="2000" b="0" i="1" u="none" dirty="0">
                <a:solidFill>
                  <a:schemeClr val="accent6"/>
                </a:solidFill>
              </a:rPr>
              <a:t> – cleverer – cleverest</a:t>
            </a:r>
            <a:r>
              <a:rPr lang="sr-Latn-CS" sz="2000" b="0" i="1" u="none" dirty="0"/>
              <a:t>		</a:t>
            </a:r>
            <a:r>
              <a:rPr lang="sr-Latn-CS" sz="2000" b="0" i="1" u="none" dirty="0">
                <a:solidFill>
                  <a:schemeClr val="accent6"/>
                </a:solidFill>
              </a:rPr>
              <a:t>sil</a:t>
            </a:r>
            <a:r>
              <a:rPr lang="sr-Latn-CS" sz="2000" b="0" i="1" u="none" dirty="0">
                <a:solidFill>
                  <a:srgbClr val="FF3300"/>
                </a:solidFill>
              </a:rPr>
              <a:t>ly</a:t>
            </a:r>
            <a:r>
              <a:rPr lang="sr-Latn-CS" sz="2000" b="0" i="1" u="none" dirty="0">
                <a:solidFill>
                  <a:schemeClr val="accent6"/>
                </a:solidFill>
              </a:rPr>
              <a:t> – sillier - silliest</a:t>
            </a:r>
          </a:p>
          <a:p>
            <a:pPr>
              <a:defRPr/>
            </a:pPr>
            <a:r>
              <a:rPr lang="sr-Latn-CS" sz="2000" b="0" i="1" u="none" dirty="0">
                <a:solidFill>
                  <a:schemeClr val="accent6"/>
                </a:solidFill>
              </a:rPr>
              <a:t>     ear</a:t>
            </a:r>
            <a:r>
              <a:rPr lang="sr-Latn-CS" sz="2000" b="0" i="1" u="none" dirty="0">
                <a:solidFill>
                  <a:srgbClr val="FF3300"/>
                </a:solidFill>
              </a:rPr>
              <a:t>ly</a:t>
            </a:r>
            <a:r>
              <a:rPr lang="sr-Latn-CS" sz="2000" b="0" i="1" u="none" dirty="0">
                <a:solidFill>
                  <a:schemeClr val="accent6"/>
                </a:solidFill>
              </a:rPr>
              <a:t> – earlier – earliest		</a:t>
            </a:r>
            <a:r>
              <a:rPr lang="bs-Latn-BA" sz="2000" b="0" i="1" u="none" dirty="0">
                <a:solidFill>
                  <a:schemeClr val="accent6"/>
                </a:solidFill>
              </a:rPr>
              <a:t>n</a:t>
            </a:r>
            <a:r>
              <a:rPr lang="en-US" sz="2000" b="0" i="1" u="none" dirty="0" err="1">
                <a:solidFill>
                  <a:schemeClr val="accent6"/>
                </a:solidFill>
              </a:rPr>
              <a:t>ob</a:t>
            </a:r>
            <a:r>
              <a:rPr lang="en-US" sz="2000" b="0" i="1" u="none" dirty="0" err="1">
                <a:solidFill>
                  <a:srgbClr val="FF3300"/>
                </a:solidFill>
              </a:rPr>
              <a:t>le</a:t>
            </a:r>
            <a:r>
              <a:rPr lang="bs-Latn-BA" sz="2000" b="0" i="1" u="none" dirty="0">
                <a:solidFill>
                  <a:schemeClr val="accent6"/>
                </a:solidFill>
              </a:rPr>
              <a:t> –nobler – noblest</a:t>
            </a:r>
            <a:endParaRPr lang="sr-Latn-CS" sz="2000" b="0" i="1" u="none" dirty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sr-Latn-CS" sz="2000" b="0" u="none" dirty="0"/>
              <a:t>     but eager, proper....</a:t>
            </a:r>
            <a:r>
              <a:rPr lang="sr-Latn-CS" i="1" u="none" dirty="0"/>
              <a:t>  </a:t>
            </a:r>
          </a:p>
        </p:txBody>
      </p:sp>
      <p:sp>
        <p:nvSpPr>
          <p:cNvPr id="245766" name="Rectangle 6"/>
          <p:cNvSpPr>
            <a:spLocks noChangeArrowheads="1"/>
          </p:cNvSpPr>
          <p:nvPr/>
        </p:nvSpPr>
        <p:spPr bwMode="auto">
          <a:xfrm>
            <a:off x="1187450" y="4508500"/>
            <a:ext cx="795655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sr-Latn-CS" b="0" u="none" dirty="0"/>
              <a:t>    </a:t>
            </a:r>
            <a:r>
              <a:rPr lang="sr-Latn-CS" sz="2000" b="0" dirty="0"/>
              <a:t>The following words have </a:t>
            </a:r>
            <a:r>
              <a:rPr lang="sr-Latn-CS" sz="2000" i="1" dirty="0"/>
              <a:t>more</a:t>
            </a:r>
            <a:r>
              <a:rPr lang="sr-Latn-CS" sz="2000" b="0" i="1" dirty="0"/>
              <a:t>, </a:t>
            </a:r>
            <a:r>
              <a:rPr lang="sr-Latn-CS" sz="2000" i="1" dirty="0"/>
              <a:t>most</a:t>
            </a:r>
            <a:r>
              <a:rPr lang="sr-Latn-CS" sz="2000" b="0" i="1" dirty="0"/>
              <a:t>:</a:t>
            </a:r>
            <a:r>
              <a:rPr lang="sr-Latn-CS" sz="2000" b="0" u="none" dirty="0"/>
              <a:t> </a:t>
            </a:r>
          </a:p>
          <a:p>
            <a:pPr>
              <a:defRPr/>
            </a:pPr>
            <a:endParaRPr lang="sr-Latn-CS" sz="500" b="0" u="none" dirty="0"/>
          </a:p>
          <a:p>
            <a:pPr>
              <a:defRPr/>
            </a:pPr>
            <a:r>
              <a:rPr lang="sr-Latn-CS" sz="2000" b="0" u="none" dirty="0"/>
              <a:t>a)  Words ending in </a:t>
            </a:r>
            <a:r>
              <a:rPr lang="sr-Latn-CS" sz="2000" i="1" u="none" dirty="0"/>
              <a:t>ful</a:t>
            </a:r>
            <a:r>
              <a:rPr lang="sr-Latn-CS" sz="2000" b="0" u="none" dirty="0"/>
              <a:t> or </a:t>
            </a:r>
            <a:r>
              <a:rPr lang="sr-Latn-CS" sz="2000" i="1" u="none" dirty="0"/>
              <a:t>less</a:t>
            </a:r>
            <a:r>
              <a:rPr lang="sr-Latn-CS" sz="2000" b="0" i="1" u="none" dirty="0"/>
              <a:t>, </a:t>
            </a:r>
            <a:r>
              <a:rPr lang="sr-Latn-CS" sz="2000" b="0" u="none" dirty="0"/>
              <a:t>e.g. </a:t>
            </a:r>
            <a:r>
              <a:rPr lang="sr-Latn-CS" sz="2000" b="0" i="1" u="none" dirty="0">
                <a:solidFill>
                  <a:srgbClr val="000099"/>
                </a:solidFill>
              </a:rPr>
              <a:t>care</a:t>
            </a:r>
            <a:r>
              <a:rPr lang="sr-Latn-CS" sz="2000" b="0" i="1" u="none" dirty="0">
                <a:solidFill>
                  <a:srgbClr val="FF3300"/>
                </a:solidFill>
              </a:rPr>
              <a:t>ful</a:t>
            </a:r>
            <a:r>
              <a:rPr lang="sr-Latn-CS" sz="2000" b="0" i="1" u="none" dirty="0">
                <a:solidFill>
                  <a:srgbClr val="000099"/>
                </a:solidFill>
              </a:rPr>
              <a:t>, help</a:t>
            </a:r>
            <a:r>
              <a:rPr lang="sr-Latn-CS" sz="2000" b="0" i="1" u="none" dirty="0">
                <a:solidFill>
                  <a:srgbClr val="FF3300"/>
                </a:solidFill>
              </a:rPr>
              <a:t>ful</a:t>
            </a:r>
            <a:r>
              <a:rPr lang="sr-Latn-CS" sz="2000" b="0" i="1" u="none" dirty="0">
                <a:solidFill>
                  <a:srgbClr val="000099"/>
                </a:solidFill>
              </a:rPr>
              <a:t>; care</a:t>
            </a:r>
            <a:r>
              <a:rPr lang="sr-Latn-CS" sz="2000" b="0" i="1" u="none" dirty="0">
                <a:solidFill>
                  <a:srgbClr val="FF3300"/>
                </a:solidFill>
              </a:rPr>
              <a:t>less</a:t>
            </a:r>
            <a:r>
              <a:rPr lang="sr-Latn-CS" sz="2000" b="0" i="1" u="none" dirty="0">
                <a:solidFill>
                  <a:srgbClr val="000099"/>
                </a:solidFill>
              </a:rPr>
              <a:t>, hope</a:t>
            </a:r>
            <a:r>
              <a:rPr lang="sr-Latn-CS" sz="2000" b="0" i="1" u="none" dirty="0">
                <a:solidFill>
                  <a:srgbClr val="FF3300"/>
                </a:solidFill>
              </a:rPr>
              <a:t>less</a:t>
            </a:r>
          </a:p>
          <a:p>
            <a:pPr>
              <a:defRPr/>
            </a:pPr>
            <a:endParaRPr lang="sr-Latn-CS" sz="500" b="0" i="1" u="none" dirty="0">
              <a:solidFill>
                <a:srgbClr val="000099"/>
              </a:solidFill>
            </a:endParaRPr>
          </a:p>
          <a:p>
            <a:pPr>
              <a:defRPr/>
            </a:pPr>
            <a:r>
              <a:rPr lang="sr-Latn-CS" sz="2000" b="0" u="none" dirty="0"/>
              <a:t>b)  Words ending in</a:t>
            </a:r>
            <a:r>
              <a:rPr lang="en-US" sz="2000" u="none" dirty="0"/>
              <a:t> </a:t>
            </a:r>
            <a:r>
              <a:rPr lang="sr-Latn-CS" sz="2000" i="1" u="none" dirty="0"/>
              <a:t>ing</a:t>
            </a:r>
            <a:r>
              <a:rPr lang="sr-Latn-CS" sz="2000" b="0" i="1" u="none" dirty="0"/>
              <a:t> </a:t>
            </a:r>
            <a:r>
              <a:rPr lang="sr-Latn-CS" sz="2000" b="0" u="none" dirty="0"/>
              <a:t>or </a:t>
            </a:r>
            <a:r>
              <a:rPr lang="sr-Latn-CS" sz="2000" i="1" u="none" dirty="0"/>
              <a:t>ed</a:t>
            </a:r>
            <a:r>
              <a:rPr lang="sr-Latn-CS" sz="2000" b="0" i="1" u="none" dirty="0"/>
              <a:t>, </a:t>
            </a:r>
            <a:r>
              <a:rPr lang="sr-Latn-CS" sz="2000" b="0" u="none" dirty="0"/>
              <a:t>e.g.</a:t>
            </a:r>
            <a:r>
              <a:rPr lang="en-US" sz="2000" b="0" u="none" dirty="0">
                <a:solidFill>
                  <a:srgbClr val="000099"/>
                </a:solidFill>
              </a:rPr>
              <a:t> </a:t>
            </a:r>
            <a:r>
              <a:rPr lang="sr-Latn-CS" sz="2000" b="0" i="1" u="none" dirty="0">
                <a:solidFill>
                  <a:srgbClr val="000099"/>
                </a:solidFill>
              </a:rPr>
              <a:t>bor</a:t>
            </a:r>
            <a:r>
              <a:rPr lang="sr-Latn-CS" sz="2000" b="0" i="1" u="none" dirty="0">
                <a:solidFill>
                  <a:srgbClr val="FF3300"/>
                </a:solidFill>
              </a:rPr>
              <a:t>ing</a:t>
            </a:r>
            <a:r>
              <a:rPr lang="sr-Latn-CS" sz="2000" b="0" i="1" u="none" dirty="0">
                <a:solidFill>
                  <a:srgbClr val="000099"/>
                </a:solidFill>
              </a:rPr>
              <a:t>, will</a:t>
            </a:r>
            <a:r>
              <a:rPr lang="sr-Latn-CS" sz="2000" b="0" i="1" u="none" dirty="0">
                <a:solidFill>
                  <a:srgbClr val="FF3300"/>
                </a:solidFill>
              </a:rPr>
              <a:t>ing</a:t>
            </a:r>
            <a:r>
              <a:rPr lang="sr-Latn-CS" sz="2000" b="0" i="1" u="none" dirty="0">
                <a:solidFill>
                  <a:srgbClr val="000099"/>
                </a:solidFill>
              </a:rPr>
              <a:t>; dama</a:t>
            </a:r>
            <a:r>
              <a:rPr lang="sr-Latn-CS" sz="2000" b="0" i="1" u="none" dirty="0">
                <a:solidFill>
                  <a:schemeClr val="accent6"/>
                </a:solidFill>
              </a:rPr>
              <a:t>g</a:t>
            </a:r>
            <a:r>
              <a:rPr lang="sr-Latn-CS" sz="2000" b="0" i="1" u="none" dirty="0">
                <a:solidFill>
                  <a:srgbClr val="FF3300"/>
                </a:solidFill>
              </a:rPr>
              <a:t>ed</a:t>
            </a:r>
            <a:r>
              <a:rPr lang="sr-Latn-CS" sz="2000" b="0" i="1" u="none" dirty="0">
                <a:solidFill>
                  <a:srgbClr val="000099"/>
                </a:solidFill>
              </a:rPr>
              <a:t>,</a:t>
            </a:r>
          </a:p>
          <a:p>
            <a:pPr>
              <a:defRPr/>
            </a:pPr>
            <a:r>
              <a:rPr lang="sr-Latn-CS" sz="2000" b="0" i="1" u="none" dirty="0">
                <a:solidFill>
                  <a:srgbClr val="000099"/>
                </a:solidFill>
              </a:rPr>
              <a:t>					surpris</a:t>
            </a:r>
            <a:r>
              <a:rPr lang="sr-Latn-CS" sz="2000" b="0" i="1" u="none" dirty="0">
                <a:solidFill>
                  <a:srgbClr val="FF3300"/>
                </a:solidFill>
              </a:rPr>
              <a:t>ed</a:t>
            </a:r>
            <a:r>
              <a:rPr lang="sr-Latn-CS" sz="2000" b="0" i="1" u="none" dirty="0">
                <a:solidFill>
                  <a:srgbClr val="000099"/>
                </a:solidFill>
              </a:rPr>
              <a:t>, freez</a:t>
            </a:r>
            <a:r>
              <a:rPr lang="sr-Latn-CS" sz="2000" b="0" i="1" u="none" dirty="0">
                <a:solidFill>
                  <a:srgbClr val="FF0000"/>
                </a:solidFill>
              </a:rPr>
              <a:t>ing</a:t>
            </a:r>
            <a:r>
              <a:rPr lang="sr-Latn-CS" sz="2000" b="0" i="1" u="none" dirty="0">
                <a:solidFill>
                  <a:srgbClr val="000099"/>
                </a:solidFill>
              </a:rPr>
              <a:t>...</a:t>
            </a:r>
          </a:p>
          <a:p>
            <a:pPr>
              <a:defRPr/>
            </a:pPr>
            <a:endParaRPr lang="sr-Latn-CS" sz="500" b="0" i="1" u="none" dirty="0">
              <a:solidFill>
                <a:srgbClr val="000099"/>
              </a:solidFill>
            </a:endParaRPr>
          </a:p>
          <a:p>
            <a:pPr>
              <a:defRPr/>
            </a:pPr>
            <a:r>
              <a:rPr lang="sr-Latn-CS" sz="2000" b="0" u="none" dirty="0"/>
              <a:t>c)  Words ending in</a:t>
            </a:r>
            <a:r>
              <a:rPr lang="sr-Latn-CS" sz="2000" u="none" dirty="0"/>
              <a:t> </a:t>
            </a:r>
            <a:r>
              <a:rPr lang="sr-Latn-CS" sz="2000" i="1" u="none" dirty="0"/>
              <a:t>ard, al, ous, some, ent</a:t>
            </a:r>
            <a:r>
              <a:rPr lang="sr-Latn-CS" sz="2000" b="0" u="none" dirty="0"/>
              <a:t>...</a:t>
            </a:r>
            <a:r>
              <a:rPr lang="sr-Latn-CS" sz="2000" i="1" u="none" dirty="0"/>
              <a:t> </a:t>
            </a:r>
            <a:r>
              <a:rPr lang="sr-Latn-CS" sz="2000" b="0" u="none" dirty="0"/>
              <a:t>e.g.</a:t>
            </a:r>
            <a:r>
              <a:rPr lang="sr-Latn-CS" sz="2000" i="1" u="none" dirty="0"/>
              <a:t> </a:t>
            </a:r>
            <a:r>
              <a:rPr lang="sr-Latn-CS" sz="2000" b="0" i="1" u="none" dirty="0">
                <a:solidFill>
                  <a:srgbClr val="000099"/>
                </a:solidFill>
              </a:rPr>
              <a:t>awkw</a:t>
            </a:r>
            <a:r>
              <a:rPr lang="sr-Latn-CS" sz="2000" b="0" i="1" u="none" dirty="0">
                <a:solidFill>
                  <a:srgbClr val="FF0000"/>
                </a:solidFill>
              </a:rPr>
              <a:t>ard</a:t>
            </a:r>
            <a:r>
              <a:rPr lang="sr-Latn-CS" sz="2000" b="0" i="1" u="none" dirty="0">
                <a:solidFill>
                  <a:srgbClr val="000099"/>
                </a:solidFill>
              </a:rPr>
              <a:t>, cruci</a:t>
            </a:r>
            <a:r>
              <a:rPr lang="sr-Latn-CS" sz="2000" b="0" i="1" u="none" dirty="0">
                <a:solidFill>
                  <a:srgbClr val="FF0000"/>
                </a:solidFill>
              </a:rPr>
              <a:t>al</a:t>
            </a:r>
            <a:r>
              <a:rPr lang="sr-Latn-CS" sz="2000" b="0" i="1" u="none" dirty="0">
                <a:solidFill>
                  <a:srgbClr val="000099"/>
                </a:solidFill>
              </a:rPr>
              <a:t>, 				                           gorge</a:t>
            </a:r>
            <a:r>
              <a:rPr lang="sr-Latn-CS" sz="2000" b="0" i="1" u="none" dirty="0">
                <a:solidFill>
                  <a:srgbClr val="FF0000"/>
                </a:solidFill>
              </a:rPr>
              <a:t>ous</a:t>
            </a:r>
            <a:r>
              <a:rPr lang="sr-Latn-CS" sz="2000" b="0" i="1" u="none" dirty="0">
                <a:solidFill>
                  <a:srgbClr val="000099"/>
                </a:solidFill>
              </a:rPr>
              <a:t>, loath</a:t>
            </a:r>
            <a:r>
              <a:rPr lang="sr-Latn-CS" sz="2000" b="0" i="1" u="none" dirty="0">
                <a:solidFill>
                  <a:srgbClr val="FF0000"/>
                </a:solidFill>
              </a:rPr>
              <a:t>some</a:t>
            </a:r>
            <a:r>
              <a:rPr lang="sr-Latn-CS" sz="2000" b="0" i="1" u="none" dirty="0">
                <a:solidFill>
                  <a:srgbClr val="000099"/>
                </a:solidFill>
              </a:rPr>
              <a:t>, spaci</a:t>
            </a:r>
            <a:r>
              <a:rPr lang="sr-Latn-CS" sz="2000" b="0" i="1" u="none" dirty="0">
                <a:solidFill>
                  <a:srgbClr val="FF0000"/>
                </a:solidFill>
              </a:rPr>
              <a:t>ous</a:t>
            </a:r>
            <a:r>
              <a:rPr lang="sr-Latn-CS" sz="2000" b="0" i="1" u="none" dirty="0">
                <a:solidFill>
                  <a:srgbClr val="000099"/>
                </a:solidFill>
              </a:rPr>
              <a:t>..</a:t>
            </a:r>
            <a:r>
              <a:rPr lang="sr-Latn-CS" b="0" i="1" u="none" dirty="0">
                <a:solidFill>
                  <a:srgbClr val="000099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521754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760"/>
                            </p:stCondLst>
                            <p:childTnLst>
                              <p:par>
                                <p:cTn id="2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31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6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6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310"/>
                            </p:stCondLst>
                            <p:childTnLst>
                              <p:par>
                                <p:cTn id="3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841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65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65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65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9410"/>
                            </p:stCondLst>
                            <p:childTnLst>
                              <p:par>
                                <p:cTn id="5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5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5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5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5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245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96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57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57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457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57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/>
      <p:bldP spid="66566" grpId="0"/>
      <p:bldP spid="66567" grpId="0" build="allAtOnce"/>
      <p:bldP spid="66569" grpId="0" build="allAtOnce"/>
      <p:bldP spid="24576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755650" y="981075"/>
            <a:ext cx="3924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CS" sz="2000"/>
              <a:t>TWO-SYLLABLE ADJECTIVES</a:t>
            </a:r>
            <a:endParaRPr lang="en-US" sz="2000"/>
          </a:p>
        </p:txBody>
      </p:sp>
      <p:sp>
        <p:nvSpPr>
          <p:cNvPr id="245765" name="Rectangle 5"/>
          <p:cNvSpPr>
            <a:spLocks noChangeArrowheads="1"/>
          </p:cNvSpPr>
          <p:nvPr/>
        </p:nvSpPr>
        <p:spPr bwMode="auto">
          <a:xfrm>
            <a:off x="755650" y="1557338"/>
            <a:ext cx="8388350" cy="124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r-Latn-CS" b="0"/>
              <a:t>Some words have </a:t>
            </a:r>
            <a:r>
              <a:rPr lang="sr-Latn-CS" i="1"/>
              <a:t>er</a:t>
            </a:r>
            <a:r>
              <a:rPr lang="sr-Latn-CS" b="0" i="1"/>
              <a:t>, </a:t>
            </a:r>
            <a:r>
              <a:rPr lang="sr-Latn-CS" i="1"/>
              <a:t>est</a:t>
            </a:r>
            <a:r>
              <a:rPr lang="sr-Latn-CS" b="0" i="1"/>
              <a:t> or </a:t>
            </a:r>
            <a:r>
              <a:rPr lang="sr-Latn-CS" i="1"/>
              <a:t>more</a:t>
            </a:r>
            <a:r>
              <a:rPr lang="sr-Latn-CS" b="0" i="1"/>
              <a:t>,</a:t>
            </a:r>
            <a:r>
              <a:rPr lang="sr-Latn-CS" i="1"/>
              <a:t> most</a:t>
            </a:r>
            <a:r>
              <a:rPr lang="sr-Latn-CS" b="0" i="1"/>
              <a:t>:</a:t>
            </a:r>
          </a:p>
          <a:p>
            <a:endParaRPr lang="sr-Latn-CS" sz="1000" b="0" i="1" u="none"/>
          </a:p>
          <a:p>
            <a:r>
              <a:rPr lang="sr-Latn-CS" b="0" u="none"/>
              <a:t>	</a:t>
            </a:r>
            <a:endParaRPr lang="sr-Latn-CS" b="0" i="1" u="none"/>
          </a:p>
          <a:p>
            <a:r>
              <a:rPr lang="sr-Latn-CS" b="0" i="1" u="none">
                <a:solidFill>
                  <a:srgbClr val="000099"/>
                </a:solidFill>
              </a:rPr>
              <a:t>	       	</a:t>
            </a:r>
          </a:p>
        </p:txBody>
      </p:sp>
      <p:sp>
        <p:nvSpPr>
          <p:cNvPr id="245767" name="Rectangle 7"/>
          <p:cNvSpPr>
            <a:spLocks noChangeArrowheads="1"/>
          </p:cNvSpPr>
          <p:nvPr/>
        </p:nvSpPr>
        <p:spPr bwMode="auto">
          <a:xfrm>
            <a:off x="3132138" y="2205038"/>
            <a:ext cx="26003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CS" b="0" i="1" u="none">
                <a:solidFill>
                  <a:srgbClr val="FF0000"/>
                </a:solidFill>
              </a:rPr>
              <a:t>narrower - narrowest</a:t>
            </a:r>
          </a:p>
        </p:txBody>
      </p:sp>
      <p:sp>
        <p:nvSpPr>
          <p:cNvPr id="245769" name="Rectangle 9"/>
          <p:cNvSpPr>
            <a:spLocks noChangeArrowheads="1"/>
          </p:cNvSpPr>
          <p:nvPr/>
        </p:nvSpPr>
        <p:spPr bwMode="auto">
          <a:xfrm>
            <a:off x="3059113" y="2781300"/>
            <a:ext cx="33686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CS" b="0" i="1" u="none">
                <a:solidFill>
                  <a:srgbClr val="FF0000"/>
                </a:solidFill>
              </a:rPr>
              <a:t>more narrow  - most na</a:t>
            </a:r>
            <a:r>
              <a:rPr lang="en-US" b="0" i="1" u="none">
                <a:solidFill>
                  <a:srgbClr val="FF0000"/>
                </a:solidFill>
              </a:rPr>
              <a:t>rrow</a:t>
            </a:r>
            <a:endParaRPr lang="bs-Latn-BA" b="0" i="1" u="none">
              <a:solidFill>
                <a:srgbClr val="FF0000"/>
              </a:solidFill>
            </a:endParaRPr>
          </a:p>
        </p:txBody>
      </p:sp>
      <p:sp>
        <p:nvSpPr>
          <p:cNvPr id="245770" name="Rectangle 10"/>
          <p:cNvSpPr>
            <a:spLocks noChangeArrowheads="1"/>
          </p:cNvSpPr>
          <p:nvPr/>
        </p:nvSpPr>
        <p:spPr bwMode="auto">
          <a:xfrm>
            <a:off x="755650" y="3573463"/>
            <a:ext cx="83883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r-Latn-CS" b="0" u="none" dirty="0"/>
              <a:t>Examples are: </a:t>
            </a:r>
          </a:p>
          <a:p>
            <a:r>
              <a:rPr lang="sr-Latn-CS" b="0" i="1" u="none" dirty="0">
                <a:solidFill>
                  <a:srgbClr val="000099"/>
                </a:solidFill>
              </a:rPr>
              <a:t>	clever, common, cruel, gentle, narrow, pleasant, polite, quiet, </a:t>
            </a:r>
            <a:r>
              <a:rPr lang="sr-Latn-CS" b="0" i="1" u="none" dirty="0" smtClean="0">
                <a:solidFill>
                  <a:srgbClr val="000099"/>
                </a:solidFill>
              </a:rPr>
              <a:t>simple</a:t>
            </a:r>
            <a:r>
              <a:rPr lang="sr-Latn-CS" b="0" i="1" u="none" dirty="0">
                <a:solidFill>
                  <a:srgbClr val="000099"/>
                </a:solidFill>
              </a:rPr>
              <a:t>, stupid, </a:t>
            </a:r>
            <a:r>
              <a:rPr lang="sr-Latn-CS" b="0" i="1" u="none" dirty="0" smtClean="0">
                <a:solidFill>
                  <a:srgbClr val="000099"/>
                </a:solidFill>
              </a:rPr>
              <a:t>tired...</a:t>
            </a:r>
            <a:endParaRPr lang="sr-Latn-CS" b="0" i="1" u="none" dirty="0">
              <a:solidFill>
                <a:srgbClr val="000099"/>
              </a:solidFill>
            </a:endParaRPr>
          </a:p>
        </p:txBody>
      </p:sp>
      <p:sp>
        <p:nvSpPr>
          <p:cNvPr id="245771" name="Rectangle 11"/>
          <p:cNvSpPr>
            <a:spLocks noChangeArrowheads="1"/>
          </p:cNvSpPr>
          <p:nvPr/>
        </p:nvSpPr>
        <p:spPr bwMode="auto">
          <a:xfrm>
            <a:off x="1692275" y="2349500"/>
            <a:ext cx="1512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r-Latn-CS" b="0" i="1" u="none">
                <a:solidFill>
                  <a:srgbClr val="FF0000"/>
                </a:solidFill>
              </a:rPr>
              <a:t>narrow   </a:t>
            </a:r>
            <a:r>
              <a:rPr lang="en-US" sz="4000" b="0" u="none">
                <a:solidFill>
                  <a:srgbClr val="FF0000"/>
                </a:solidFill>
              </a:rPr>
              <a:t>{</a:t>
            </a:r>
            <a:endParaRPr lang="bs-Latn-BA" sz="4000" b="0" u="non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19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4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5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95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5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5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5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950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5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5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45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4" grpId="0"/>
      <p:bldP spid="245765" grpId="0"/>
      <p:bldP spid="245767" grpId="0"/>
      <p:bldP spid="245769" grpId="0"/>
      <p:bldP spid="245770" grpId="0"/>
      <p:bldP spid="2457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900113" y="765175"/>
            <a:ext cx="68405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r-Latn-CS" sz="2000" b="0" u="none"/>
              <a:t>We often use a phrase with </a:t>
            </a:r>
            <a:r>
              <a:rPr lang="sr-Latn-CS" sz="2000" u="none"/>
              <a:t>than</a:t>
            </a:r>
            <a:r>
              <a:rPr lang="sr-Latn-CS" sz="2000" b="0" u="none"/>
              <a:t> after a comparative. </a:t>
            </a:r>
          </a:p>
          <a:p>
            <a:r>
              <a:rPr lang="sr-Latn-CS" sz="2000" b="0" i="1" u="none">
                <a:solidFill>
                  <a:srgbClr val="000099"/>
                </a:solidFill>
              </a:rPr>
              <a:t>	This restaurant is </a:t>
            </a:r>
            <a:r>
              <a:rPr lang="sr-Latn-CS" sz="2000" i="1" u="none">
                <a:solidFill>
                  <a:srgbClr val="000099"/>
                </a:solidFill>
              </a:rPr>
              <a:t>nicer than </a:t>
            </a:r>
            <a:r>
              <a:rPr lang="sr-Latn-CS" sz="2000" b="0" i="1" u="none">
                <a:solidFill>
                  <a:srgbClr val="000099"/>
                </a:solidFill>
              </a:rPr>
              <a:t>the Pizza House.</a:t>
            </a:r>
          </a:p>
          <a:p>
            <a:r>
              <a:rPr lang="sr-Latn-CS" sz="2000" b="0" i="1" u="none">
                <a:solidFill>
                  <a:srgbClr val="000099"/>
                </a:solidFill>
              </a:rPr>
              <a:t>	I had a </a:t>
            </a:r>
            <a:r>
              <a:rPr lang="sr-Latn-CS" sz="2000" i="1" u="none">
                <a:solidFill>
                  <a:srgbClr val="000099"/>
                </a:solidFill>
              </a:rPr>
              <a:t>bigger </a:t>
            </a:r>
            <a:r>
              <a:rPr lang="sr-Latn-CS" sz="2000" b="0" i="1" u="none">
                <a:solidFill>
                  <a:srgbClr val="000099"/>
                </a:solidFill>
              </a:rPr>
              <a:t>meal </a:t>
            </a:r>
            <a:r>
              <a:rPr lang="sr-Latn-CS" sz="2000" i="1" u="none">
                <a:solidFill>
                  <a:srgbClr val="000099"/>
                </a:solidFill>
              </a:rPr>
              <a:t>than </a:t>
            </a:r>
            <a:r>
              <a:rPr lang="sr-Latn-CS" sz="2000" b="0" i="1" u="none">
                <a:solidFill>
                  <a:srgbClr val="000099"/>
                </a:solidFill>
              </a:rPr>
              <a:t>you. </a:t>
            </a:r>
          </a:p>
          <a:p>
            <a:r>
              <a:rPr lang="sr-Latn-CS" sz="2000" b="0" i="1" u="none">
                <a:solidFill>
                  <a:srgbClr val="000099"/>
                </a:solidFill>
              </a:rPr>
              <a:t>	The steak is </a:t>
            </a:r>
            <a:r>
              <a:rPr lang="sr-Latn-CS" sz="2000" i="1" u="none">
                <a:solidFill>
                  <a:srgbClr val="000099"/>
                </a:solidFill>
              </a:rPr>
              <a:t>more expensive than </a:t>
            </a:r>
            <a:r>
              <a:rPr lang="sr-Latn-CS" sz="2000" b="0" i="1" u="none">
                <a:solidFill>
                  <a:srgbClr val="000099"/>
                </a:solidFill>
              </a:rPr>
              <a:t>the fish.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971550" y="4603750"/>
            <a:ext cx="817245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r-Latn-CS" sz="2000" b="0" u="none"/>
              <a:t>We normally use </a:t>
            </a:r>
            <a:r>
              <a:rPr lang="sr-Latn-CS" sz="2000" u="none"/>
              <a:t>the </a:t>
            </a:r>
            <a:r>
              <a:rPr lang="sr-Latn-CS" sz="2000" b="0" u="none"/>
              <a:t>before a superlative.</a:t>
            </a:r>
          </a:p>
          <a:p>
            <a:r>
              <a:rPr lang="sr-Latn-CS" sz="2000" i="1" u="none">
                <a:solidFill>
                  <a:schemeClr val="accent2"/>
                </a:solidFill>
              </a:rPr>
              <a:t>	</a:t>
            </a:r>
            <a:r>
              <a:rPr lang="sr-Latn-CS" sz="2000" i="1" u="none">
                <a:solidFill>
                  <a:srgbClr val="000099"/>
                </a:solidFill>
              </a:rPr>
              <a:t>The quickest </a:t>
            </a:r>
            <a:r>
              <a:rPr lang="sr-Latn-CS" sz="2000" b="0" i="1" u="none">
                <a:solidFill>
                  <a:srgbClr val="000099"/>
                </a:solidFill>
              </a:rPr>
              <a:t>way is along this path. </a:t>
            </a:r>
          </a:p>
          <a:p>
            <a:r>
              <a:rPr lang="sr-Latn-CS" sz="2000" b="0" i="1" u="none">
                <a:solidFill>
                  <a:srgbClr val="000099"/>
                </a:solidFill>
              </a:rPr>
              <a:t>	The last question is </a:t>
            </a:r>
            <a:r>
              <a:rPr lang="sr-Latn-CS" sz="2000" i="1" u="none">
                <a:solidFill>
                  <a:srgbClr val="000099"/>
                </a:solidFill>
              </a:rPr>
              <a:t>the most difficult. </a:t>
            </a:r>
          </a:p>
          <a:p>
            <a:endParaRPr lang="sr-Latn-CS" sz="900" i="1" u="none">
              <a:solidFill>
                <a:srgbClr val="000099"/>
              </a:solidFill>
            </a:endParaRPr>
          </a:p>
          <a:p>
            <a:r>
              <a:rPr lang="sr-Latn-CS" sz="2000" b="0" u="none"/>
              <a:t>Note the pattern with </a:t>
            </a:r>
            <a:r>
              <a:rPr lang="sr-Latn-CS" sz="2000" u="none"/>
              <a:t>one of</a:t>
            </a:r>
            <a:r>
              <a:rPr lang="sr-Latn-CS" sz="2000" b="0" u="none"/>
              <a:t>:</a:t>
            </a:r>
            <a:endParaRPr lang="sr-Latn-CS" sz="2000" b="0" i="1" u="none"/>
          </a:p>
          <a:p>
            <a:r>
              <a:rPr lang="sr-Latn-CS" sz="2000" i="1" u="none"/>
              <a:t> 	</a:t>
            </a:r>
            <a:r>
              <a:rPr lang="sr-Latn-CS" sz="2000" b="0" i="1" u="none">
                <a:solidFill>
                  <a:srgbClr val="000099"/>
                </a:solidFill>
              </a:rPr>
              <a:t>Michael Jackson is </a:t>
            </a:r>
            <a:r>
              <a:rPr lang="sr-Latn-CS" sz="2000" i="1" u="none">
                <a:solidFill>
                  <a:srgbClr val="000099"/>
                </a:solidFill>
              </a:rPr>
              <a:t>one of the most famous </a:t>
            </a:r>
            <a:r>
              <a:rPr lang="sr-Latn-CS" sz="2000" b="0" i="1" u="none">
                <a:solidFill>
                  <a:srgbClr val="000099"/>
                </a:solidFill>
              </a:rPr>
              <a:t>pop singers ever.</a:t>
            </a:r>
            <a:endParaRPr lang="sr-Latn-CS" sz="2000" b="0" u="none">
              <a:solidFill>
                <a:srgbClr val="000099"/>
              </a:solidFill>
            </a:endParaRP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827088" y="260350"/>
            <a:ext cx="31416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CS" b="0"/>
              <a:t>The comparative and </a:t>
            </a:r>
            <a:r>
              <a:rPr lang="sr-Latn-CS" i="1"/>
              <a:t>than</a:t>
            </a: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827088" y="4221163"/>
            <a:ext cx="19145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CS" b="0"/>
              <a:t>The superlative</a:t>
            </a:r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900113" y="2133600"/>
            <a:ext cx="824388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r-Latn-CS" sz="2000" b="0" i="1"/>
              <a:t>than me/than I am</a:t>
            </a:r>
          </a:p>
          <a:p>
            <a:r>
              <a:rPr lang="sr-Latn-CS" sz="2000" b="0" u="none"/>
              <a:t>Compare </a:t>
            </a:r>
            <a:r>
              <a:rPr lang="sr-Latn-CS" sz="2000" u="none"/>
              <a:t>than me </a:t>
            </a:r>
            <a:r>
              <a:rPr lang="sr-Latn-CS" sz="2000" b="0" u="none"/>
              <a:t>and </a:t>
            </a:r>
            <a:r>
              <a:rPr lang="sr-Latn-CS" sz="2000" u="none"/>
              <a:t>than I am. </a:t>
            </a:r>
            <a:r>
              <a:rPr lang="sr-Latn-CS" sz="2000" b="0" u="none"/>
              <a:t>Both are correct, and they have the same meaning.</a:t>
            </a:r>
          </a:p>
          <a:p>
            <a:r>
              <a:rPr lang="sr-Latn-CS" sz="2000" b="0" i="1" u="none">
                <a:solidFill>
                  <a:schemeClr val="accent2"/>
                </a:solidFill>
              </a:rPr>
              <a:t>You're twenty years older </a:t>
            </a:r>
            <a:r>
              <a:rPr lang="sr-Latn-CS" sz="2000" i="1" u="none">
                <a:solidFill>
                  <a:schemeClr val="accent2"/>
                </a:solidFill>
              </a:rPr>
              <a:t>than</a:t>
            </a:r>
            <a:r>
              <a:rPr lang="sr-Latn-CS" sz="2000" b="0" i="1" u="none">
                <a:solidFill>
                  <a:schemeClr val="accent2"/>
                </a:solidFill>
              </a:rPr>
              <a:t> </a:t>
            </a:r>
            <a:r>
              <a:rPr lang="sr-Latn-CS" sz="2000" i="1" u="none">
                <a:solidFill>
                  <a:schemeClr val="accent2"/>
                </a:solidFill>
              </a:rPr>
              <a:t>me.           </a:t>
            </a:r>
            <a:r>
              <a:rPr lang="sr-Latn-CS" sz="2000" b="0" i="1" u="none">
                <a:solidFill>
                  <a:schemeClr val="accent2"/>
                </a:solidFill>
              </a:rPr>
              <a:t>You're twenty years older than </a:t>
            </a:r>
            <a:r>
              <a:rPr lang="sr-Latn-CS" sz="2000" i="1" u="none">
                <a:solidFill>
                  <a:schemeClr val="accent2"/>
                </a:solidFill>
              </a:rPr>
              <a:t>I</a:t>
            </a:r>
            <a:r>
              <a:rPr lang="sr-Latn-CS" sz="2000" b="0" i="1" u="none">
                <a:solidFill>
                  <a:schemeClr val="accent2"/>
                </a:solidFill>
              </a:rPr>
              <a:t> </a:t>
            </a:r>
            <a:r>
              <a:rPr lang="sr-Latn-CS" sz="2000" i="1" u="none">
                <a:solidFill>
                  <a:schemeClr val="accent2"/>
                </a:solidFill>
              </a:rPr>
              <a:t>am.</a:t>
            </a:r>
          </a:p>
          <a:p>
            <a:r>
              <a:rPr lang="sr-Latn-CS" sz="2000" b="0" i="1" u="none">
                <a:solidFill>
                  <a:schemeClr val="accent2"/>
                </a:solidFill>
              </a:rPr>
              <a:t>Harriet's husband isn't </a:t>
            </a:r>
            <a:r>
              <a:rPr lang="sr-Latn-CS" sz="2000" i="1" u="none">
                <a:solidFill>
                  <a:schemeClr val="accent2"/>
                </a:solidFill>
              </a:rPr>
              <a:t>as tall as her.</a:t>
            </a:r>
            <a:r>
              <a:rPr lang="sr-Latn-CS" sz="2000" i="1" u="none"/>
              <a:t>          </a:t>
            </a:r>
            <a:r>
              <a:rPr lang="sr-Latn-CS" sz="2000" b="0" i="1" u="none">
                <a:solidFill>
                  <a:schemeClr val="accent2"/>
                </a:solidFill>
              </a:rPr>
              <a:t>Her husband isn't </a:t>
            </a:r>
            <a:r>
              <a:rPr lang="sr-Latn-CS" sz="2000" i="1" u="none">
                <a:solidFill>
                  <a:schemeClr val="accent2"/>
                </a:solidFill>
              </a:rPr>
              <a:t>as tall as</a:t>
            </a:r>
            <a:r>
              <a:rPr lang="sr-Latn-CS" sz="2000" b="0" i="1" u="none">
                <a:solidFill>
                  <a:schemeClr val="accent2"/>
                </a:solidFill>
              </a:rPr>
              <a:t> </a:t>
            </a:r>
            <a:r>
              <a:rPr lang="sr-Latn-CS" sz="2000" i="1" u="none">
                <a:solidFill>
                  <a:schemeClr val="accent2"/>
                </a:solidFill>
              </a:rPr>
              <a:t>she is.</a:t>
            </a:r>
          </a:p>
          <a:p>
            <a:endParaRPr lang="sr-Latn-CS" sz="2000" i="1" u="none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554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825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  <p:bldP spid="67589" grpId="0"/>
      <p:bldP spid="67591" grpId="0"/>
      <p:bldP spid="675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00113" y="1557338"/>
          <a:ext cx="7467600" cy="2986596"/>
        </p:xfrm>
        <a:graphic>
          <a:graphicData uri="http://schemas.openxmlformats.org/drawingml/2006/table">
            <a:tbl>
              <a:tblPr/>
              <a:tblGrid>
                <a:gridCol w="1281336"/>
                <a:gridCol w="1440160"/>
                <a:gridCol w="1368152"/>
                <a:gridCol w="3377952"/>
              </a:tblGrid>
              <a:tr h="396103">
                <a:tc>
                  <a:txBody>
                    <a:bodyPr/>
                    <a:lstStyle/>
                    <a:p>
                      <a:r>
                        <a:rPr lang="bs-Latn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positive</a:t>
                      </a:r>
                      <a:endParaRPr lang="bs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2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comparative</a:t>
                      </a: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2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superlative</a:t>
                      </a: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2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bs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FF99">
                            <a:shade val="30000"/>
                            <a:satMod val="115000"/>
                          </a:srgbClr>
                        </a:gs>
                        <a:gs pos="20000">
                          <a:srgbClr val="FFFF99">
                            <a:shade val="67500"/>
                            <a:satMod val="115000"/>
                          </a:srgbClr>
                        </a:gs>
                        <a:gs pos="100000">
                          <a:srgbClr val="FFFF99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96103">
                <a:tc>
                  <a:txBody>
                    <a:bodyPr/>
                    <a:lstStyle/>
                    <a:p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larg</a:t>
                      </a:r>
                      <a:r>
                        <a:rPr lang="bs-Latn-BA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larg</a:t>
                      </a:r>
                      <a:r>
                        <a:rPr lang="bs-Latn-BA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larg</a:t>
                      </a:r>
                      <a:r>
                        <a:rPr lang="bs-Latn-BA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st</a:t>
                      </a: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leave out the silent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103">
                <a:tc>
                  <a:txBody>
                    <a:bodyPr/>
                    <a:lstStyle/>
                    <a:p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bi</a:t>
                      </a:r>
                      <a:r>
                        <a:rPr lang="bs-Latn-BA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bi</a:t>
                      </a:r>
                      <a:r>
                        <a:rPr lang="bs-Latn-BA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gg</a:t>
                      </a:r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er</a:t>
                      </a: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bi</a:t>
                      </a:r>
                      <a:r>
                        <a:rPr lang="bs-Latn-BA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gg</a:t>
                      </a:r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est</a:t>
                      </a: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000">
                          <a:latin typeface="Times New Roman" pitchFamily="18" charset="0"/>
                          <a:cs typeface="Times New Roman" pitchFamily="18" charset="0"/>
                        </a:rPr>
                        <a:t>Double the consonant after short vowel</a:t>
                      </a: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103">
                <a:tc>
                  <a:txBody>
                    <a:bodyPr/>
                    <a:lstStyle/>
                    <a:p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sa</a:t>
                      </a:r>
                      <a:r>
                        <a:rPr lang="bs-Latn-BA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sa</a:t>
                      </a:r>
                      <a:r>
                        <a:rPr lang="bs-Latn-BA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dd</a:t>
                      </a:r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er</a:t>
                      </a: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sa</a:t>
                      </a:r>
                      <a:r>
                        <a:rPr lang="bs-Latn-BA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dd</a:t>
                      </a:r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est</a:t>
                      </a: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</a:tr>
              <a:tr h="700838">
                <a:tc>
                  <a:txBody>
                    <a:bodyPr/>
                    <a:lstStyle/>
                    <a:p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dirt</a:t>
                      </a:r>
                      <a:r>
                        <a:rPr lang="bs-Latn-BA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dirt</a:t>
                      </a:r>
                      <a:r>
                        <a:rPr lang="bs-Latn-BA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er</a:t>
                      </a: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dirt</a:t>
                      </a:r>
                      <a:r>
                        <a:rPr lang="bs-Latn-BA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est</a:t>
                      </a: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Change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to 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(consonant before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0838">
                <a:tc>
                  <a:txBody>
                    <a:bodyPr/>
                    <a:lstStyle/>
                    <a:p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sh</a:t>
                      </a:r>
                      <a:r>
                        <a:rPr lang="bs-Latn-BA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sh</a:t>
                      </a:r>
                      <a:r>
                        <a:rPr lang="bs-Latn-BA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er</a:t>
                      </a: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sh</a:t>
                      </a:r>
                      <a:r>
                        <a:rPr lang="bs-Latn-BA" sz="20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est</a:t>
                      </a: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is not changed to 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b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(although consonant before -y)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95338" y="836613"/>
            <a:ext cx="834866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sr-Latn-CS" b="0"/>
              <a:t>Spelling of the adjectives using the endings </a:t>
            </a:r>
            <a:r>
              <a:rPr lang="sr-Latn-CS"/>
              <a:t>er</a:t>
            </a:r>
            <a:r>
              <a:rPr lang="sr-Latn-CS" b="0"/>
              <a:t>/</a:t>
            </a:r>
            <a:r>
              <a:rPr lang="sr-Latn-CS"/>
              <a:t>est</a:t>
            </a:r>
          </a:p>
        </p:txBody>
      </p:sp>
    </p:spTree>
    <p:extLst>
      <p:ext uri="{BB962C8B-B14F-4D97-AF65-F5344CB8AC3E}">
        <p14:creationId xmlns:p14="http://schemas.microsoft.com/office/powerpoint/2010/main" val="224992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65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11300" y="1268413"/>
          <a:ext cx="6516688" cy="4884734"/>
        </p:xfrm>
        <a:graphic>
          <a:graphicData uri="http://schemas.openxmlformats.org/drawingml/2006/table">
            <a:tbl>
              <a:tblPr/>
              <a:tblGrid>
                <a:gridCol w="2772293"/>
                <a:gridCol w="2016213"/>
                <a:gridCol w="1728182"/>
              </a:tblGrid>
              <a:tr h="432030">
                <a:tc>
                  <a:txBody>
                    <a:bodyPr/>
                    <a:lstStyle/>
                    <a:p>
                      <a:pPr algn="l"/>
                      <a:r>
                        <a:rPr lang="bs-Latn-B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positive 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CC00">
                            <a:tint val="66000"/>
                            <a:satMod val="160000"/>
                          </a:srgbClr>
                        </a:gs>
                        <a:gs pos="50000">
                          <a:srgbClr val="FFCC00">
                            <a:tint val="44500"/>
                            <a:satMod val="160000"/>
                          </a:srgbClr>
                        </a:gs>
                        <a:gs pos="100000">
                          <a:srgbClr val="FFCC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comparative </a:t>
                      </a:r>
                      <a:r>
                        <a:rPr lang="bs-Latn-BA" sz="2000" b="1" dirty="0">
                          <a:latin typeface="Times New Roman" pitchFamily="18" charset="0"/>
                          <a:cs typeface="Times New Roman" pitchFamily="18" charset="0"/>
                        </a:rPr>
                        <a:t>   </a:t>
                      </a:r>
                      <a:endParaRPr lang="bs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CC00">
                            <a:tint val="66000"/>
                            <a:satMod val="160000"/>
                          </a:srgbClr>
                        </a:gs>
                        <a:gs pos="50000">
                          <a:srgbClr val="FFCC00">
                            <a:tint val="44500"/>
                            <a:satMod val="160000"/>
                          </a:srgbClr>
                        </a:gs>
                        <a:gs pos="100000">
                          <a:srgbClr val="FFCC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superlative </a:t>
                      </a:r>
                      <a:endParaRPr lang="bs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CC00">
                            <a:tint val="66000"/>
                            <a:satMod val="160000"/>
                          </a:srgbClr>
                        </a:gs>
                        <a:gs pos="50000">
                          <a:srgbClr val="FFCC00">
                            <a:tint val="44500"/>
                            <a:satMod val="160000"/>
                          </a:srgbClr>
                        </a:gs>
                        <a:gs pos="100000">
                          <a:srgbClr val="FFCC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392369">
                <a:tc>
                  <a:txBody>
                    <a:bodyPr/>
                    <a:lstStyle/>
                    <a:p>
                      <a:pPr algn="l"/>
                      <a:r>
                        <a:rPr lang="bs-Latn-BA" sz="2000" b="1" dirty="0">
                          <a:latin typeface="Times New Roman" pitchFamily="18" charset="0"/>
                          <a:cs typeface="Times New Roman" pitchFamily="18" charset="0"/>
                        </a:rPr>
                        <a:t>good 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>
                          <a:latin typeface="Times New Roman" pitchFamily="18" charset="0"/>
                          <a:cs typeface="Times New Roman" pitchFamily="18" charset="0"/>
                        </a:rPr>
                        <a:t>better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best 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369">
                <a:tc>
                  <a:txBody>
                    <a:bodyPr/>
                    <a:lstStyle/>
                    <a:p>
                      <a:pPr algn="l"/>
                      <a:r>
                        <a:rPr lang="bs-Latn-BA" sz="2000" b="1" dirty="0">
                          <a:latin typeface="Times New Roman" pitchFamily="18" charset="0"/>
                          <a:cs typeface="Times New Roman" pitchFamily="18" charset="0"/>
                        </a:rPr>
                        <a:t>bad / </a:t>
                      </a:r>
                      <a:r>
                        <a:rPr lang="bs-Latn-B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ill</a:t>
                      </a:r>
                      <a:endParaRPr lang="bs-Latn-BA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>
                          <a:latin typeface="Times New Roman" pitchFamily="18" charset="0"/>
                          <a:cs typeface="Times New Roman" pitchFamily="18" charset="0"/>
                        </a:rPr>
                        <a:t>worse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>
                          <a:latin typeface="Times New Roman" pitchFamily="18" charset="0"/>
                          <a:cs typeface="Times New Roman" pitchFamily="18" charset="0"/>
                        </a:rPr>
                        <a:t>worst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369">
                <a:tc>
                  <a:txBody>
                    <a:bodyPr/>
                    <a:lstStyle/>
                    <a:p>
                      <a:pPr algn="l"/>
                      <a:r>
                        <a:rPr lang="bs-Latn-BA" sz="2000" b="1" dirty="0">
                          <a:latin typeface="Times New Roman" pitchFamily="18" charset="0"/>
                          <a:cs typeface="Times New Roman" pitchFamily="18" charset="0"/>
                        </a:rPr>
                        <a:t>little</a:t>
                      </a:r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 (amout</a:t>
                      </a:r>
                      <a:r>
                        <a:rPr lang="bs-Latn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bs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less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least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369">
                <a:tc>
                  <a:txBody>
                    <a:bodyPr/>
                    <a:lstStyle/>
                    <a:p>
                      <a:pPr algn="l"/>
                      <a:r>
                        <a:rPr lang="bs-Latn-BA" sz="2000" b="1" dirty="0">
                          <a:latin typeface="Times New Roman" pitchFamily="18" charset="0"/>
                          <a:cs typeface="Times New Roman" pitchFamily="18" charset="0"/>
                        </a:rPr>
                        <a:t>little</a:t>
                      </a:r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 (size</a:t>
                      </a:r>
                      <a:r>
                        <a:rPr lang="bs-Latn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bs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>
                          <a:latin typeface="Times New Roman" pitchFamily="18" charset="0"/>
                          <a:cs typeface="Times New Roman" pitchFamily="18" charset="0"/>
                        </a:rPr>
                        <a:t>smaller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smallest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854">
                <a:tc>
                  <a:txBody>
                    <a:bodyPr/>
                    <a:lstStyle/>
                    <a:p>
                      <a:pPr algn="l"/>
                      <a:r>
                        <a:rPr lang="bs-Latn-B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much </a:t>
                      </a:r>
                      <a:r>
                        <a:rPr lang="bs-Latn-BA" sz="2000" b="1" dirty="0">
                          <a:latin typeface="Times New Roman" pitchFamily="18" charset="0"/>
                          <a:cs typeface="Times New Roman" pitchFamily="18" charset="0"/>
                        </a:rPr>
                        <a:t>/ many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>
                          <a:latin typeface="Times New Roman" pitchFamily="18" charset="0"/>
                          <a:cs typeface="Times New Roman" pitchFamily="18" charset="0"/>
                        </a:rPr>
                        <a:t>more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most</a:t>
                      </a:r>
                      <a:endParaRPr lang="bs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369">
                <a:tc>
                  <a:txBody>
                    <a:bodyPr/>
                    <a:lstStyle/>
                    <a:p>
                      <a:pPr algn="l"/>
                      <a:r>
                        <a:rPr lang="bs-Latn-BA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far</a:t>
                      </a:r>
                      <a:r>
                        <a:rPr lang="bs-Latn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(place + time</a:t>
                      </a:r>
                      <a:r>
                        <a:rPr lang="bs-Latn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bs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>
                          <a:latin typeface="Times New Roman" pitchFamily="18" charset="0"/>
                          <a:cs typeface="Times New Roman" pitchFamily="18" charset="0"/>
                        </a:rPr>
                        <a:t>further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>
                          <a:latin typeface="Times New Roman" pitchFamily="18" charset="0"/>
                          <a:cs typeface="Times New Roman" pitchFamily="18" charset="0"/>
                        </a:rPr>
                        <a:t>furthest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369">
                <a:tc>
                  <a:txBody>
                    <a:bodyPr/>
                    <a:lstStyle/>
                    <a:p>
                      <a:pPr algn="l"/>
                      <a:r>
                        <a:rPr lang="bs-Latn-BA" sz="2000" b="1" dirty="0">
                          <a:latin typeface="Times New Roman" pitchFamily="18" charset="0"/>
                          <a:cs typeface="Times New Roman" pitchFamily="18" charset="0"/>
                        </a:rPr>
                        <a:t>far</a:t>
                      </a:r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 (place</a:t>
                      </a:r>
                      <a:r>
                        <a:rPr lang="bs-Latn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bs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>
                          <a:latin typeface="Times New Roman" pitchFamily="18" charset="0"/>
                          <a:cs typeface="Times New Roman" pitchFamily="18" charset="0"/>
                        </a:rPr>
                        <a:t>farther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>
                          <a:latin typeface="Times New Roman" pitchFamily="18" charset="0"/>
                          <a:cs typeface="Times New Roman" pitchFamily="18" charset="0"/>
                        </a:rPr>
                        <a:t>farthest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369">
                <a:tc>
                  <a:txBody>
                    <a:bodyPr/>
                    <a:lstStyle/>
                    <a:p>
                      <a:pPr algn="l"/>
                      <a:r>
                        <a:rPr lang="bs-Latn-BA" sz="2000" b="1" dirty="0">
                          <a:latin typeface="Times New Roman" pitchFamily="18" charset="0"/>
                          <a:cs typeface="Times New Roman" pitchFamily="18" charset="0"/>
                        </a:rPr>
                        <a:t>late</a:t>
                      </a:r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 (time</a:t>
                      </a:r>
                      <a:r>
                        <a:rPr lang="bs-Latn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bs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later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>
                          <a:latin typeface="Times New Roman" pitchFamily="18" charset="0"/>
                          <a:cs typeface="Times New Roman" pitchFamily="18" charset="0"/>
                        </a:rPr>
                        <a:t>latest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369">
                <a:tc>
                  <a:txBody>
                    <a:bodyPr/>
                    <a:lstStyle/>
                    <a:p>
                      <a:pPr algn="l"/>
                      <a:r>
                        <a:rPr lang="bs-Latn-BA" sz="2000" b="1" dirty="0">
                          <a:latin typeface="Times New Roman" pitchFamily="18" charset="0"/>
                          <a:cs typeface="Times New Roman" pitchFamily="18" charset="0"/>
                        </a:rPr>
                        <a:t>late</a:t>
                      </a:r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 (order</a:t>
                      </a:r>
                      <a:r>
                        <a:rPr lang="bs-Latn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bs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>
                          <a:latin typeface="Times New Roman" pitchFamily="18" charset="0"/>
                          <a:cs typeface="Times New Roman" pitchFamily="18" charset="0"/>
                        </a:rPr>
                        <a:t>latter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>
                          <a:latin typeface="Times New Roman" pitchFamily="18" charset="0"/>
                          <a:cs typeface="Times New Roman" pitchFamily="18" charset="0"/>
                        </a:rPr>
                        <a:t>last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0529">
                <a:tc>
                  <a:txBody>
                    <a:bodyPr/>
                    <a:lstStyle/>
                    <a:p>
                      <a:pPr algn="l"/>
                      <a:r>
                        <a:rPr lang="bs-Latn-BA" sz="2000" b="1" dirty="0">
                          <a:latin typeface="Times New Roman" pitchFamily="18" charset="0"/>
                          <a:cs typeface="Times New Roman" pitchFamily="18" charset="0"/>
                        </a:rPr>
                        <a:t>old</a:t>
                      </a:r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 (people and things</a:t>
                      </a:r>
                      <a:r>
                        <a:rPr lang="bs-Latn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bs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>
                          <a:latin typeface="Times New Roman" pitchFamily="18" charset="0"/>
                          <a:cs typeface="Times New Roman" pitchFamily="18" charset="0"/>
                        </a:rPr>
                        <a:t>older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>
                          <a:latin typeface="Times New Roman" pitchFamily="18" charset="0"/>
                          <a:cs typeface="Times New Roman" pitchFamily="18" charset="0"/>
                        </a:rPr>
                        <a:t>oldest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369">
                <a:tc>
                  <a:txBody>
                    <a:bodyPr/>
                    <a:lstStyle/>
                    <a:p>
                      <a:pPr algn="l"/>
                      <a:r>
                        <a:rPr lang="bs-Latn-BA" sz="2000" b="1" dirty="0">
                          <a:latin typeface="Times New Roman" pitchFamily="18" charset="0"/>
                          <a:cs typeface="Times New Roman" pitchFamily="18" charset="0"/>
                        </a:rPr>
                        <a:t>old</a:t>
                      </a:r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 (people</a:t>
                      </a:r>
                      <a:r>
                        <a:rPr lang="bs-Latn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bs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>
                          <a:latin typeface="Times New Roman" pitchFamily="18" charset="0"/>
                          <a:cs typeface="Times New Roman" pitchFamily="18" charset="0"/>
                        </a:rPr>
                        <a:t>elder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s-Latn-BA" sz="2000" dirty="0">
                          <a:latin typeface="Times New Roman" pitchFamily="18" charset="0"/>
                          <a:cs typeface="Times New Roman" pitchFamily="18" charset="0"/>
                        </a:rPr>
                        <a:t>eldest</a:t>
                      </a:r>
                    </a:p>
                  </a:txBody>
                  <a:tcPr marL="56055" marR="56055" marT="28027" marB="280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27088" y="619125"/>
            <a:ext cx="74898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bs-Latn-BA"/>
              <a:t>IRREGULAR COMPARISON</a:t>
            </a:r>
          </a:p>
        </p:txBody>
      </p:sp>
    </p:spTree>
    <p:extLst>
      <p:ext uri="{BB962C8B-B14F-4D97-AF65-F5344CB8AC3E}">
        <p14:creationId xmlns:p14="http://schemas.microsoft.com/office/powerpoint/2010/main" val="325468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8" name="Rectangle 4"/>
          <p:cNvSpPr>
            <a:spLocks noChangeArrowheads="1"/>
          </p:cNvSpPr>
          <p:nvPr/>
        </p:nvSpPr>
        <p:spPr bwMode="auto">
          <a:xfrm>
            <a:off x="827088" y="188913"/>
            <a:ext cx="19986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s-Latn-BA" u="none"/>
              <a:t>EXCEPTIONS</a:t>
            </a:r>
            <a:endParaRPr lang="en-US" u="none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935038" y="836613"/>
            <a:ext cx="8208962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r-Latn-CS" sz="2000"/>
              <a:t>Short adjectives</a:t>
            </a:r>
          </a:p>
          <a:p>
            <a:endParaRPr lang="sr-Latn-CS" sz="900"/>
          </a:p>
          <a:p>
            <a:r>
              <a:rPr lang="sr-Latn-CS" sz="2000" u="none"/>
              <a:t>One-syllable adjectives</a:t>
            </a:r>
            <a:r>
              <a:rPr lang="sr-Latn-CS" sz="2000" b="0" u="none"/>
              <a:t> (e.g. small, nice</a:t>
            </a:r>
            <a:r>
              <a:rPr lang="sr-Latn-CS" sz="2000" u="none"/>
              <a:t>) </a:t>
            </a:r>
            <a:r>
              <a:rPr lang="sr-Latn-CS" sz="2000" b="0" u="none"/>
              <a:t>usually have the </a:t>
            </a:r>
            <a:r>
              <a:rPr lang="en-US" sz="2000" b="0" u="none">
                <a:solidFill>
                  <a:srgbClr val="FF0000"/>
                </a:solidFill>
              </a:rPr>
              <a:t>(</a:t>
            </a:r>
            <a:r>
              <a:rPr lang="sr-Latn-CS" sz="2000" u="none">
                <a:solidFill>
                  <a:srgbClr val="FF0000"/>
                </a:solidFill>
              </a:rPr>
              <a:t>e</a:t>
            </a:r>
            <a:r>
              <a:rPr lang="en-US" sz="2000" u="none">
                <a:solidFill>
                  <a:srgbClr val="FF0000"/>
                </a:solidFill>
              </a:rPr>
              <a:t>)</a:t>
            </a:r>
            <a:r>
              <a:rPr lang="sr-Latn-CS" sz="2000" u="none">
                <a:solidFill>
                  <a:srgbClr val="FF0000"/>
                </a:solidFill>
              </a:rPr>
              <a:t>r</a:t>
            </a:r>
            <a:r>
              <a:rPr lang="sr-Latn-CS" sz="2000" u="none"/>
              <a:t>, </a:t>
            </a:r>
            <a:r>
              <a:rPr lang="en-US" sz="2000" u="none">
                <a:solidFill>
                  <a:srgbClr val="FF0000"/>
                </a:solidFill>
              </a:rPr>
              <a:t>(</a:t>
            </a:r>
            <a:r>
              <a:rPr lang="sr-Latn-CS" sz="2000" u="none">
                <a:solidFill>
                  <a:srgbClr val="FF0000"/>
                </a:solidFill>
              </a:rPr>
              <a:t>e</a:t>
            </a:r>
            <a:r>
              <a:rPr lang="en-US" sz="2000" u="none">
                <a:solidFill>
                  <a:srgbClr val="FF0000"/>
                </a:solidFill>
              </a:rPr>
              <a:t>)</a:t>
            </a:r>
            <a:r>
              <a:rPr lang="sr-Latn-CS" sz="2000" u="none">
                <a:solidFill>
                  <a:srgbClr val="FF0000"/>
                </a:solidFill>
              </a:rPr>
              <a:t>st</a:t>
            </a:r>
            <a:r>
              <a:rPr lang="sr-Latn-CS" sz="2000" u="none"/>
              <a:t> </a:t>
            </a:r>
            <a:r>
              <a:rPr lang="sr-Latn-CS" sz="2000" b="0" u="none"/>
              <a:t>ending.</a:t>
            </a:r>
          </a:p>
          <a:p>
            <a:r>
              <a:rPr lang="sr-Latn-CS" sz="2000" b="0" i="1" u="none">
                <a:solidFill>
                  <a:srgbClr val="000099"/>
                </a:solidFill>
              </a:rPr>
              <a:t>Your hi-fi is </a:t>
            </a:r>
            <a:r>
              <a:rPr lang="sr-Latn-CS" sz="2000" i="1" u="none">
                <a:solidFill>
                  <a:srgbClr val="000099"/>
                </a:solidFill>
              </a:rPr>
              <a:t>small</a:t>
            </a:r>
            <a:r>
              <a:rPr lang="sr-Latn-CS" sz="2000" i="1" u="none">
                <a:solidFill>
                  <a:srgbClr val="FF0000"/>
                </a:solidFill>
              </a:rPr>
              <a:t>er</a:t>
            </a:r>
            <a:r>
              <a:rPr lang="sr-Latn-CS" sz="2000" i="1" u="none">
                <a:solidFill>
                  <a:srgbClr val="000099"/>
                </a:solidFill>
              </a:rPr>
              <a:t>. </a:t>
            </a:r>
          </a:p>
          <a:p>
            <a:r>
              <a:rPr lang="sr-Latn-CS" sz="2000" b="0" i="1" u="none">
                <a:solidFill>
                  <a:srgbClr val="000099"/>
                </a:solidFill>
              </a:rPr>
              <a:t>Emma needs a </a:t>
            </a:r>
            <a:r>
              <a:rPr lang="sr-Latn-CS" sz="2000" i="1" u="none">
                <a:solidFill>
                  <a:srgbClr val="000099"/>
                </a:solidFill>
              </a:rPr>
              <a:t>bigg</a:t>
            </a:r>
            <a:r>
              <a:rPr lang="sr-Latn-CS" sz="2000" i="1" u="none">
                <a:solidFill>
                  <a:srgbClr val="FF0000"/>
                </a:solidFill>
              </a:rPr>
              <a:t>er</a:t>
            </a:r>
            <a:r>
              <a:rPr lang="sr-Latn-CS" sz="2000" i="1" u="none">
                <a:solidFill>
                  <a:srgbClr val="000099"/>
                </a:solidFill>
              </a:rPr>
              <a:t> </a:t>
            </a:r>
            <a:r>
              <a:rPr lang="sr-Latn-CS" sz="2000" b="0" i="1" u="none">
                <a:solidFill>
                  <a:srgbClr val="000099"/>
                </a:solidFill>
              </a:rPr>
              <a:t>computer.</a:t>
            </a:r>
          </a:p>
          <a:p>
            <a:r>
              <a:rPr lang="sr-Latn-CS" sz="2000" b="0" i="1" u="none">
                <a:solidFill>
                  <a:srgbClr val="000099"/>
                </a:solidFill>
              </a:rPr>
              <a:t>This is the </a:t>
            </a:r>
            <a:r>
              <a:rPr lang="sr-Latn-CS" sz="2000" i="1" u="none">
                <a:solidFill>
                  <a:srgbClr val="000099"/>
                </a:solidFill>
              </a:rPr>
              <a:t>nice</a:t>
            </a:r>
            <a:r>
              <a:rPr lang="sr-Latn-CS" sz="2000" i="1" u="none">
                <a:solidFill>
                  <a:srgbClr val="FF0000"/>
                </a:solidFill>
              </a:rPr>
              <a:t>st</a:t>
            </a:r>
            <a:r>
              <a:rPr lang="sr-Latn-CS" sz="2000" i="1" u="none">
                <a:solidFill>
                  <a:srgbClr val="000099"/>
                </a:solidFill>
              </a:rPr>
              <a:t> </a:t>
            </a:r>
            <a:r>
              <a:rPr lang="sr-Latn-CS" sz="2000" b="0" i="1" u="none">
                <a:solidFill>
                  <a:srgbClr val="000099"/>
                </a:solidFill>
              </a:rPr>
              <a:t>colour. 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827088" y="2636838"/>
            <a:ext cx="83169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r-Latn-CS" sz="2000" b="0" u="none"/>
              <a:t>but: </a:t>
            </a:r>
          </a:p>
          <a:p>
            <a:r>
              <a:rPr lang="bs-Latn-BA" sz="2000" b="0" i="1" u="none">
                <a:solidFill>
                  <a:srgbClr val="000099"/>
                </a:solidFill>
              </a:rPr>
              <a:t>a) </a:t>
            </a:r>
            <a:r>
              <a:rPr lang="en-US" sz="2000" b="0" i="1" u="none">
                <a:solidFill>
                  <a:srgbClr val="000099"/>
                </a:solidFill>
              </a:rPr>
              <a:t>I am getting </a:t>
            </a:r>
            <a:r>
              <a:rPr lang="en-US" sz="2000" i="1" u="none">
                <a:solidFill>
                  <a:srgbClr val="000099"/>
                </a:solidFill>
              </a:rPr>
              <a:t>more</a:t>
            </a:r>
            <a:r>
              <a:rPr lang="en-US" sz="2000" b="0" i="1" u="none">
                <a:solidFill>
                  <a:srgbClr val="000099"/>
                </a:solidFill>
              </a:rPr>
              <a:t> and </a:t>
            </a:r>
            <a:r>
              <a:rPr lang="en-US" sz="2000" i="1" u="none">
                <a:solidFill>
                  <a:srgbClr val="000099"/>
                </a:solidFill>
              </a:rPr>
              <a:t>more tired</a:t>
            </a:r>
            <a:r>
              <a:rPr lang="en-US" sz="2000" b="0" i="1" u="none">
                <a:solidFill>
                  <a:srgbClr val="000099"/>
                </a:solidFill>
              </a:rPr>
              <a:t>.	</a:t>
            </a:r>
          </a:p>
          <a:p>
            <a:r>
              <a:rPr lang="bs-Latn-BA" sz="2000" b="0" i="1" u="none">
                <a:solidFill>
                  <a:srgbClr val="000099"/>
                </a:solidFill>
              </a:rPr>
              <a:t>b) </a:t>
            </a:r>
            <a:r>
              <a:rPr lang="en-US" sz="2000" b="0" i="1" u="none">
                <a:solidFill>
                  <a:srgbClr val="000099"/>
                </a:solidFill>
              </a:rPr>
              <a:t>I feel </a:t>
            </a:r>
            <a:r>
              <a:rPr lang="en-US" sz="2000" i="1" u="none">
                <a:solidFill>
                  <a:srgbClr val="000099"/>
                </a:solidFill>
              </a:rPr>
              <a:t>more dead</a:t>
            </a:r>
            <a:r>
              <a:rPr lang="en-US" sz="2000" b="0" i="1" u="none">
                <a:solidFill>
                  <a:srgbClr val="000099"/>
                </a:solidFill>
              </a:rPr>
              <a:t> th</a:t>
            </a:r>
            <a:r>
              <a:rPr lang="bs-Latn-BA" sz="2000" b="0" i="1" u="none">
                <a:solidFill>
                  <a:srgbClr val="000099"/>
                </a:solidFill>
              </a:rPr>
              <a:t>a</a:t>
            </a:r>
            <a:r>
              <a:rPr lang="en-US" sz="2000" b="0" i="1" u="none">
                <a:solidFill>
                  <a:srgbClr val="000099"/>
                </a:solidFill>
              </a:rPr>
              <a:t>n I </a:t>
            </a:r>
            <a:r>
              <a:rPr lang="bs-Latn-BA" sz="2000" b="0" i="1" u="none">
                <a:solidFill>
                  <a:srgbClr val="000099"/>
                </a:solidFill>
              </a:rPr>
              <a:t>did </a:t>
            </a:r>
            <a:r>
              <a:rPr lang="en-US" sz="2000" b="0" i="1" u="none">
                <a:solidFill>
                  <a:srgbClr val="000099"/>
                </a:solidFill>
              </a:rPr>
              <a:t>yesterday</a:t>
            </a:r>
            <a:r>
              <a:rPr lang="bs-Latn-BA" sz="2000" b="0" i="1" u="none">
                <a:solidFill>
                  <a:srgbClr val="000099"/>
                </a:solidFill>
              </a:rPr>
              <a:t>.</a:t>
            </a:r>
            <a:endParaRPr lang="en-US" sz="2000" b="0" i="1" u="none">
              <a:solidFill>
                <a:srgbClr val="000099"/>
              </a:solidFill>
            </a:endParaRPr>
          </a:p>
        </p:txBody>
      </p:sp>
      <p:sp>
        <p:nvSpPr>
          <p:cNvPr id="54277" name="Line 8"/>
          <p:cNvSpPr>
            <a:spLocks noChangeShapeType="1"/>
          </p:cNvSpPr>
          <p:nvPr/>
        </p:nvSpPr>
        <p:spPr bwMode="auto">
          <a:xfrm>
            <a:off x="2268538" y="4437063"/>
            <a:ext cx="33115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sr-Latn-BA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>
            <a:off x="2987675" y="3860800"/>
            <a:ext cx="0" cy="576263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r-Latn-BA"/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684213" y="4581525"/>
            <a:ext cx="84597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bs-Latn-BA" sz="2000" b="0" u="none"/>
              <a:t>a) With adjectives that are also past participles, e.g.  </a:t>
            </a:r>
            <a:r>
              <a:rPr lang="bs-Latn-BA" sz="2000" b="0" i="1" u="none">
                <a:solidFill>
                  <a:srgbClr val="000099"/>
                </a:solidFill>
              </a:rPr>
              <a:t>forced, lost, torn, burnt, 						           drunk, tired,...</a:t>
            </a:r>
          </a:p>
        </p:txBody>
      </p:sp>
      <p:sp>
        <p:nvSpPr>
          <p:cNvPr id="65549" name="Rectangle 13"/>
          <p:cNvSpPr>
            <a:spLocks noChangeArrowheads="1"/>
          </p:cNvSpPr>
          <p:nvPr/>
        </p:nvSpPr>
        <p:spPr bwMode="auto">
          <a:xfrm>
            <a:off x="684213" y="5229225"/>
            <a:ext cx="84597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bs-Latn-BA" b="0" u="none"/>
              <a:t>b</a:t>
            </a:r>
            <a:r>
              <a:rPr lang="bs-Latn-BA" sz="2000" b="0" u="none"/>
              <a:t>) With adjectives that are not gradeable, e.g.  </a:t>
            </a:r>
            <a:r>
              <a:rPr lang="bs-Latn-BA" sz="2000" b="0" i="1" u="none">
                <a:solidFill>
                  <a:srgbClr val="000099"/>
                </a:solidFill>
              </a:rPr>
              <a:t>true,</a:t>
            </a:r>
            <a:r>
              <a:rPr lang="bs-Latn-BA" sz="2000" b="0" u="none"/>
              <a:t> </a:t>
            </a:r>
            <a:r>
              <a:rPr lang="bs-Latn-BA" sz="2000" b="0" i="1" u="none">
                <a:solidFill>
                  <a:srgbClr val="000099"/>
                </a:solidFill>
              </a:rPr>
              <a:t>dead, male, royal, perfect...</a:t>
            </a:r>
          </a:p>
        </p:txBody>
      </p:sp>
    </p:spTree>
    <p:extLst>
      <p:ext uri="{BB962C8B-B14F-4D97-AF65-F5344CB8AC3E}">
        <p14:creationId xmlns:p14="http://schemas.microsoft.com/office/powerpoint/2010/main" val="296311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id="1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8" grpId="0"/>
      <p:bldP spid="64523" grpId="0"/>
      <p:bldP spid="65542" grpId="0"/>
      <p:bldP spid="65547" grpId="0" animBg="1"/>
      <p:bldP spid="65548" grpId="0"/>
      <p:bldP spid="6554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620</Words>
  <Application>Microsoft Office PowerPoint</Application>
  <PresentationFormat>On-screen Show (4:3)</PresentationFormat>
  <Paragraphs>158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EFBrcko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Amfiteatar 3</dc:creator>
  <cp:lastModifiedBy>Amfiteatar 3</cp:lastModifiedBy>
  <cp:revision>1</cp:revision>
  <dcterms:created xsi:type="dcterms:W3CDTF">2012-11-15T10:34:58Z</dcterms:created>
  <dcterms:modified xsi:type="dcterms:W3CDTF">2012-11-15T10:38:44Z</dcterms:modified>
</cp:coreProperties>
</file>